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7" r:id="rId2"/>
    <p:sldId id="278" r:id="rId3"/>
    <p:sldId id="256" r:id="rId4"/>
    <p:sldId id="269" r:id="rId5"/>
    <p:sldId id="257" r:id="rId6"/>
    <p:sldId id="258" r:id="rId7"/>
    <p:sldId id="259" r:id="rId8"/>
    <p:sldId id="265" r:id="rId9"/>
    <p:sldId id="262" r:id="rId10"/>
    <p:sldId id="263" r:id="rId11"/>
    <p:sldId id="264" r:id="rId12"/>
    <p:sldId id="270" r:id="rId13"/>
    <p:sldId id="266" r:id="rId14"/>
    <p:sldId id="267" r:id="rId15"/>
    <p:sldId id="268" r:id="rId16"/>
    <p:sldId id="275" r:id="rId17"/>
    <p:sldId id="276" r:id="rId18"/>
    <p:sldId id="271" r:id="rId19"/>
    <p:sldId id="272" r:id="rId20"/>
    <p:sldId id="273" r:id="rId21"/>
    <p:sldId id="274"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napToObjects="1">
      <p:cViewPr varScale="1">
        <p:scale>
          <a:sx n="52" d="100"/>
          <a:sy n="52" d="100"/>
        </p:scale>
        <p:origin x="1162"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4390AC-C824-FF4A-B105-D4CFC46FCC57}"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36434-A63A-8745-AB82-9045A10A5345}" type="slidenum">
              <a:rPr lang="en-US" smtClean="0"/>
              <a:t>‹#›</a:t>
            </a:fld>
            <a:endParaRPr lang="en-US"/>
          </a:p>
        </p:txBody>
      </p:sp>
    </p:spTree>
    <p:extLst>
      <p:ext uri="{BB962C8B-B14F-4D97-AF65-F5344CB8AC3E}">
        <p14:creationId xmlns:p14="http://schemas.microsoft.com/office/powerpoint/2010/main" val="3540999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4390AC-C824-FF4A-B105-D4CFC46FCC57}"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36434-A63A-8745-AB82-9045A10A5345}" type="slidenum">
              <a:rPr lang="en-US" smtClean="0"/>
              <a:t>‹#›</a:t>
            </a:fld>
            <a:endParaRPr lang="en-US"/>
          </a:p>
        </p:txBody>
      </p:sp>
    </p:spTree>
    <p:extLst>
      <p:ext uri="{BB962C8B-B14F-4D97-AF65-F5344CB8AC3E}">
        <p14:creationId xmlns:p14="http://schemas.microsoft.com/office/powerpoint/2010/main" val="2018717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4390AC-C824-FF4A-B105-D4CFC46FCC57}"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36434-A63A-8745-AB82-9045A10A5345}" type="slidenum">
              <a:rPr lang="en-US" smtClean="0"/>
              <a:t>‹#›</a:t>
            </a:fld>
            <a:endParaRPr lang="en-US"/>
          </a:p>
        </p:txBody>
      </p:sp>
    </p:spTree>
    <p:extLst>
      <p:ext uri="{BB962C8B-B14F-4D97-AF65-F5344CB8AC3E}">
        <p14:creationId xmlns:p14="http://schemas.microsoft.com/office/powerpoint/2010/main" val="2942378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4390AC-C824-FF4A-B105-D4CFC46FCC57}"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36434-A63A-8745-AB82-9045A10A5345}" type="slidenum">
              <a:rPr lang="en-US" smtClean="0"/>
              <a:t>‹#›</a:t>
            </a:fld>
            <a:endParaRPr lang="en-US"/>
          </a:p>
        </p:txBody>
      </p:sp>
    </p:spTree>
    <p:extLst>
      <p:ext uri="{BB962C8B-B14F-4D97-AF65-F5344CB8AC3E}">
        <p14:creationId xmlns:p14="http://schemas.microsoft.com/office/powerpoint/2010/main" val="310815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4390AC-C824-FF4A-B105-D4CFC46FCC57}"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36434-A63A-8745-AB82-9045A10A5345}" type="slidenum">
              <a:rPr lang="en-US" smtClean="0"/>
              <a:t>‹#›</a:t>
            </a:fld>
            <a:endParaRPr lang="en-US"/>
          </a:p>
        </p:txBody>
      </p:sp>
    </p:spTree>
    <p:extLst>
      <p:ext uri="{BB962C8B-B14F-4D97-AF65-F5344CB8AC3E}">
        <p14:creationId xmlns:p14="http://schemas.microsoft.com/office/powerpoint/2010/main" val="732229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4390AC-C824-FF4A-B105-D4CFC46FCC57}"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F36434-A63A-8745-AB82-9045A10A5345}" type="slidenum">
              <a:rPr lang="en-US" smtClean="0"/>
              <a:t>‹#›</a:t>
            </a:fld>
            <a:endParaRPr lang="en-US"/>
          </a:p>
        </p:txBody>
      </p:sp>
    </p:spTree>
    <p:extLst>
      <p:ext uri="{BB962C8B-B14F-4D97-AF65-F5344CB8AC3E}">
        <p14:creationId xmlns:p14="http://schemas.microsoft.com/office/powerpoint/2010/main" val="360907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4390AC-C824-FF4A-B105-D4CFC46FCC57}" type="datetimeFigureOut">
              <a:rPr lang="en-US" smtClean="0"/>
              <a:t>12/13/2017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F36434-A63A-8745-AB82-9045A10A5345}" type="slidenum">
              <a:rPr lang="en-US" smtClean="0"/>
              <a:t>‹#›</a:t>
            </a:fld>
            <a:endParaRPr lang="en-US"/>
          </a:p>
        </p:txBody>
      </p:sp>
    </p:spTree>
    <p:extLst>
      <p:ext uri="{BB962C8B-B14F-4D97-AF65-F5344CB8AC3E}">
        <p14:creationId xmlns:p14="http://schemas.microsoft.com/office/powerpoint/2010/main" val="1610303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4390AC-C824-FF4A-B105-D4CFC46FCC57}" type="datetimeFigureOut">
              <a:rPr lang="en-US" smtClean="0"/>
              <a:t>12/13/2017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F36434-A63A-8745-AB82-9045A10A5345}" type="slidenum">
              <a:rPr lang="en-US" smtClean="0"/>
              <a:t>‹#›</a:t>
            </a:fld>
            <a:endParaRPr lang="en-US"/>
          </a:p>
        </p:txBody>
      </p:sp>
    </p:spTree>
    <p:extLst>
      <p:ext uri="{BB962C8B-B14F-4D97-AF65-F5344CB8AC3E}">
        <p14:creationId xmlns:p14="http://schemas.microsoft.com/office/powerpoint/2010/main" val="697352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4390AC-C824-FF4A-B105-D4CFC46FCC57}" type="datetimeFigureOut">
              <a:rPr lang="en-US" smtClean="0"/>
              <a:t>12/13/2017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F36434-A63A-8745-AB82-9045A10A5345}" type="slidenum">
              <a:rPr lang="en-US" smtClean="0"/>
              <a:t>‹#›</a:t>
            </a:fld>
            <a:endParaRPr lang="en-US"/>
          </a:p>
        </p:txBody>
      </p:sp>
    </p:spTree>
    <p:extLst>
      <p:ext uri="{BB962C8B-B14F-4D97-AF65-F5344CB8AC3E}">
        <p14:creationId xmlns:p14="http://schemas.microsoft.com/office/powerpoint/2010/main" val="424435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4390AC-C824-FF4A-B105-D4CFC46FCC57}"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F36434-A63A-8745-AB82-9045A10A5345}" type="slidenum">
              <a:rPr lang="en-US" smtClean="0"/>
              <a:t>‹#›</a:t>
            </a:fld>
            <a:endParaRPr lang="en-US"/>
          </a:p>
        </p:txBody>
      </p:sp>
    </p:spTree>
    <p:extLst>
      <p:ext uri="{BB962C8B-B14F-4D97-AF65-F5344CB8AC3E}">
        <p14:creationId xmlns:p14="http://schemas.microsoft.com/office/powerpoint/2010/main" val="2375593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4390AC-C824-FF4A-B105-D4CFC46FCC57}"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F36434-A63A-8745-AB82-9045A10A5345}" type="slidenum">
              <a:rPr lang="en-US" smtClean="0"/>
              <a:t>‹#›</a:t>
            </a:fld>
            <a:endParaRPr lang="en-US"/>
          </a:p>
        </p:txBody>
      </p:sp>
    </p:spTree>
    <p:extLst>
      <p:ext uri="{BB962C8B-B14F-4D97-AF65-F5344CB8AC3E}">
        <p14:creationId xmlns:p14="http://schemas.microsoft.com/office/powerpoint/2010/main" val="2622323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4390AC-C824-FF4A-B105-D4CFC46FCC57}" type="datetimeFigureOut">
              <a:rPr lang="en-US" smtClean="0"/>
              <a:t>12/13/2017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36434-A63A-8745-AB82-9045A10A5345}" type="slidenum">
              <a:rPr lang="en-US" smtClean="0"/>
              <a:t>‹#›</a:t>
            </a:fld>
            <a:endParaRPr lang="en-US"/>
          </a:p>
        </p:txBody>
      </p:sp>
    </p:spTree>
    <p:extLst>
      <p:ext uri="{BB962C8B-B14F-4D97-AF65-F5344CB8AC3E}">
        <p14:creationId xmlns:p14="http://schemas.microsoft.com/office/powerpoint/2010/main" val="976710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t>Essential Question</a:t>
            </a:r>
            <a:endParaRPr lang="en-US" sz="6000" b="1" u="sng" dirty="0"/>
          </a:p>
        </p:txBody>
      </p:sp>
      <p:sp>
        <p:nvSpPr>
          <p:cNvPr id="3" name="Content Placeholder 2"/>
          <p:cNvSpPr>
            <a:spLocks noGrp="1"/>
          </p:cNvSpPr>
          <p:nvPr>
            <p:ph idx="1"/>
          </p:nvPr>
        </p:nvSpPr>
        <p:spPr/>
        <p:txBody>
          <a:bodyPr>
            <a:normAutofit/>
          </a:bodyPr>
          <a:lstStyle/>
          <a:p>
            <a:pPr marL="0" indent="0" algn="ctr">
              <a:buNone/>
            </a:pPr>
            <a:r>
              <a:rPr lang="en-US" sz="5400" dirty="0" smtClean="0"/>
              <a:t>How were both consensus and compromise evident at the Constitutional Convention?</a:t>
            </a:r>
          </a:p>
          <a:p>
            <a:pPr marL="0" indent="0" algn="ctr">
              <a:buNone/>
            </a:pPr>
            <a:r>
              <a:rPr lang="en-US" sz="5400" dirty="0" smtClean="0"/>
              <a:t>SS.8.A.3.9</a:t>
            </a:r>
            <a:endParaRPr lang="en-US" sz="5400" dirty="0"/>
          </a:p>
        </p:txBody>
      </p:sp>
    </p:spTree>
    <p:extLst>
      <p:ext uri="{BB962C8B-B14F-4D97-AF65-F5344CB8AC3E}">
        <p14:creationId xmlns:p14="http://schemas.microsoft.com/office/powerpoint/2010/main" val="1257237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descr="Screen Shot 2013-10-21 at 11.04.5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36" y="1169258"/>
            <a:ext cx="6356058" cy="5688742"/>
          </a:xfrm>
          <a:prstGeom prst="rect">
            <a:avLst/>
          </a:prstGeom>
        </p:spPr>
      </p:pic>
      <p:pic>
        <p:nvPicPr>
          <p:cNvPr id="5" name="Picture 4" descr="Screen Shot 2013-10-22 at 1.21.50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9386"/>
            <a:ext cx="9144000" cy="1307539"/>
          </a:xfrm>
          <a:prstGeom prst="rect">
            <a:avLst/>
          </a:prstGeom>
        </p:spPr>
      </p:pic>
      <p:sp>
        <p:nvSpPr>
          <p:cNvPr id="6" name="TextBox 5"/>
          <p:cNvSpPr txBox="1"/>
          <p:nvPr/>
        </p:nvSpPr>
        <p:spPr>
          <a:xfrm>
            <a:off x="3641540" y="1246174"/>
            <a:ext cx="3243720" cy="461665"/>
          </a:xfrm>
          <a:prstGeom prst="rect">
            <a:avLst/>
          </a:prstGeom>
          <a:noFill/>
        </p:spPr>
        <p:txBody>
          <a:bodyPr wrap="square" rtlCol="0">
            <a:spAutoFit/>
          </a:bodyPr>
          <a:lstStyle/>
          <a:p>
            <a:r>
              <a:rPr lang="en-US" sz="2400" b="1" dirty="0" smtClean="0">
                <a:solidFill>
                  <a:srgbClr val="FF0000"/>
                </a:solidFill>
              </a:rPr>
              <a:t>No slaves!</a:t>
            </a:r>
            <a:endParaRPr lang="en-US" sz="2400" b="1" dirty="0">
              <a:solidFill>
                <a:srgbClr val="FF0000"/>
              </a:solidFill>
            </a:endParaRPr>
          </a:p>
        </p:txBody>
      </p:sp>
      <p:sp>
        <p:nvSpPr>
          <p:cNvPr id="7" name="TextBox 6"/>
          <p:cNvSpPr txBox="1"/>
          <p:nvPr/>
        </p:nvSpPr>
        <p:spPr>
          <a:xfrm>
            <a:off x="3380824" y="1757033"/>
            <a:ext cx="3243720" cy="461665"/>
          </a:xfrm>
          <a:prstGeom prst="rect">
            <a:avLst/>
          </a:prstGeom>
          <a:noFill/>
        </p:spPr>
        <p:txBody>
          <a:bodyPr wrap="square" rtlCol="0">
            <a:spAutoFit/>
          </a:bodyPr>
          <a:lstStyle/>
          <a:p>
            <a:r>
              <a:rPr lang="en-US" sz="2400" b="1" dirty="0" smtClean="0">
                <a:solidFill>
                  <a:srgbClr val="FF0000"/>
                </a:solidFill>
              </a:rPr>
              <a:t>Northern States</a:t>
            </a:r>
            <a:endParaRPr lang="en-US" sz="2400" b="1" dirty="0">
              <a:solidFill>
                <a:srgbClr val="FF0000"/>
              </a:solidFill>
            </a:endParaRPr>
          </a:p>
        </p:txBody>
      </p:sp>
      <p:sp>
        <p:nvSpPr>
          <p:cNvPr id="8" name="TextBox 7"/>
          <p:cNvSpPr txBox="1"/>
          <p:nvPr/>
        </p:nvSpPr>
        <p:spPr>
          <a:xfrm>
            <a:off x="2385682" y="2659108"/>
            <a:ext cx="4866785" cy="2677656"/>
          </a:xfrm>
          <a:prstGeom prst="rect">
            <a:avLst/>
          </a:prstGeom>
          <a:noFill/>
        </p:spPr>
        <p:txBody>
          <a:bodyPr wrap="square" rtlCol="0">
            <a:spAutoFit/>
          </a:bodyPr>
          <a:lstStyle/>
          <a:p>
            <a:pPr marL="342900" indent="-342900">
              <a:buFontTx/>
              <a:buChar char="-"/>
            </a:pPr>
            <a:r>
              <a:rPr lang="en-US" sz="2400" b="1" dirty="0" smtClean="0">
                <a:solidFill>
                  <a:srgbClr val="FF0000"/>
                </a:solidFill>
              </a:rPr>
              <a:t>Slaves should not count at all when determining a state’s population</a:t>
            </a:r>
          </a:p>
          <a:p>
            <a:endParaRPr lang="en-US" sz="2400" b="1" dirty="0">
              <a:solidFill>
                <a:srgbClr val="FF0000"/>
              </a:solidFill>
            </a:endParaRPr>
          </a:p>
          <a:p>
            <a:pPr marL="342900" indent="-342900">
              <a:buFontTx/>
              <a:buChar char="-"/>
            </a:pPr>
            <a:r>
              <a:rPr lang="en-US" sz="2400" b="1" dirty="0" smtClean="0">
                <a:solidFill>
                  <a:srgbClr val="FF0000"/>
                </a:solidFill>
              </a:rPr>
              <a:t>If south can count property, can the north count horses and cattle too?</a:t>
            </a:r>
            <a:endParaRPr lang="en-US" sz="2400" b="1" dirty="0">
              <a:solidFill>
                <a:srgbClr val="FF0000"/>
              </a:solidFill>
            </a:endParaRPr>
          </a:p>
        </p:txBody>
      </p:sp>
    </p:spTree>
    <p:extLst>
      <p:ext uri="{BB962C8B-B14F-4D97-AF65-F5344CB8AC3E}">
        <p14:creationId xmlns:p14="http://schemas.microsoft.com/office/powerpoint/2010/main" val="3753223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descr="Screen Shot 2013-10-21 at 11.05.0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399" y="1025066"/>
            <a:ext cx="9583399" cy="5832933"/>
          </a:xfrm>
          <a:prstGeom prst="rect">
            <a:avLst/>
          </a:prstGeom>
        </p:spPr>
      </p:pic>
      <p:pic>
        <p:nvPicPr>
          <p:cNvPr id="6" name="Picture 5" descr="Screen Shot 2013-10-22 at 1.21.50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9984"/>
            <a:ext cx="9144000" cy="1307539"/>
          </a:xfrm>
          <a:prstGeom prst="rect">
            <a:avLst/>
          </a:prstGeom>
        </p:spPr>
      </p:pic>
      <p:sp>
        <p:nvSpPr>
          <p:cNvPr id="7" name="TextBox 6"/>
          <p:cNvSpPr txBox="1"/>
          <p:nvPr/>
        </p:nvSpPr>
        <p:spPr>
          <a:xfrm>
            <a:off x="2448095" y="1612291"/>
            <a:ext cx="6426233" cy="461665"/>
          </a:xfrm>
          <a:prstGeom prst="rect">
            <a:avLst/>
          </a:prstGeom>
          <a:noFill/>
        </p:spPr>
        <p:txBody>
          <a:bodyPr wrap="square" rtlCol="0">
            <a:spAutoFit/>
          </a:bodyPr>
          <a:lstStyle/>
          <a:p>
            <a:r>
              <a:rPr lang="en-US" sz="2400" b="1" dirty="0" smtClean="0">
                <a:solidFill>
                  <a:srgbClr val="FF0000"/>
                </a:solidFill>
              </a:rPr>
              <a:t>The 3/5 Compromise   </a:t>
            </a:r>
            <a:r>
              <a:rPr lang="en-US" sz="1900" b="1" dirty="0" smtClean="0">
                <a:solidFill>
                  <a:srgbClr val="FF0000"/>
                </a:solidFill>
              </a:rPr>
              <a:t>(the three-fifths compromise</a:t>
            </a:r>
            <a:r>
              <a:rPr lang="en-US" sz="1900" b="1" dirty="0">
                <a:solidFill>
                  <a:srgbClr val="FF0000"/>
                </a:solidFill>
              </a:rPr>
              <a:t>)</a:t>
            </a:r>
          </a:p>
        </p:txBody>
      </p:sp>
      <p:sp>
        <p:nvSpPr>
          <p:cNvPr id="8" name="TextBox 7"/>
          <p:cNvSpPr txBox="1"/>
          <p:nvPr/>
        </p:nvSpPr>
        <p:spPr>
          <a:xfrm>
            <a:off x="2019680" y="2018463"/>
            <a:ext cx="3243720" cy="461665"/>
          </a:xfrm>
          <a:prstGeom prst="rect">
            <a:avLst/>
          </a:prstGeom>
          <a:noFill/>
        </p:spPr>
        <p:txBody>
          <a:bodyPr wrap="square" rtlCol="0">
            <a:spAutoFit/>
          </a:bodyPr>
          <a:lstStyle/>
          <a:p>
            <a:r>
              <a:rPr lang="en-US" sz="2400" b="1" dirty="0" smtClean="0">
                <a:solidFill>
                  <a:srgbClr val="FF0000"/>
                </a:solidFill>
              </a:rPr>
              <a:t>Roger Sherman </a:t>
            </a:r>
            <a:endParaRPr lang="en-US" sz="2400" b="1" dirty="0">
              <a:solidFill>
                <a:srgbClr val="FF0000"/>
              </a:solidFill>
            </a:endParaRPr>
          </a:p>
        </p:txBody>
      </p:sp>
      <p:sp>
        <p:nvSpPr>
          <p:cNvPr id="9" name="TextBox 8"/>
          <p:cNvSpPr txBox="1"/>
          <p:nvPr/>
        </p:nvSpPr>
        <p:spPr>
          <a:xfrm>
            <a:off x="1375245" y="3148692"/>
            <a:ext cx="6535147" cy="2677656"/>
          </a:xfrm>
          <a:prstGeom prst="rect">
            <a:avLst/>
          </a:prstGeom>
          <a:noFill/>
        </p:spPr>
        <p:txBody>
          <a:bodyPr wrap="square" rtlCol="0">
            <a:spAutoFit/>
          </a:bodyPr>
          <a:lstStyle/>
          <a:p>
            <a:pPr marL="342900" indent="-342900">
              <a:buFontTx/>
              <a:buChar char="-"/>
            </a:pPr>
            <a:r>
              <a:rPr lang="en-US" sz="2400" b="1" dirty="0" smtClean="0">
                <a:solidFill>
                  <a:srgbClr val="FF0000"/>
                </a:solidFill>
              </a:rPr>
              <a:t>Each slave will count as 3/5 of a person when determining a state’s population for representation purposes</a:t>
            </a:r>
          </a:p>
          <a:p>
            <a:pPr marL="342900" indent="-342900">
              <a:buFontTx/>
              <a:buChar char="-"/>
            </a:pPr>
            <a:endParaRPr lang="en-US" sz="2400" b="1" dirty="0">
              <a:solidFill>
                <a:srgbClr val="FF0000"/>
              </a:solidFill>
            </a:endParaRPr>
          </a:p>
          <a:p>
            <a:pPr marL="342900" indent="-342900">
              <a:buFontTx/>
              <a:buChar char="-"/>
            </a:pPr>
            <a:r>
              <a:rPr lang="en-US" sz="2400" b="1" dirty="0" smtClean="0">
                <a:solidFill>
                  <a:srgbClr val="FF0000"/>
                </a:solidFill>
              </a:rPr>
              <a:t>For example, if a state has 50k slaves, their population would go up an additional 30k (an extra representative, vote)</a:t>
            </a:r>
            <a:endParaRPr lang="en-US" sz="2400" b="1" dirty="0">
              <a:solidFill>
                <a:srgbClr val="FF0000"/>
              </a:solidFill>
            </a:endParaRPr>
          </a:p>
        </p:txBody>
      </p:sp>
    </p:spTree>
    <p:extLst>
      <p:ext uri="{BB962C8B-B14F-4D97-AF65-F5344CB8AC3E}">
        <p14:creationId xmlns:p14="http://schemas.microsoft.com/office/powerpoint/2010/main" val="383650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endParaRPr lang="en-US"/>
          </a:p>
        </p:txBody>
      </p:sp>
      <p:pic>
        <p:nvPicPr>
          <p:cNvPr id="6" name="Picture 5" descr="Screen Shot 2013-10-22 at 1.23.4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90802"/>
            <a:ext cx="9144000" cy="1043204"/>
          </a:xfrm>
          <a:prstGeom prst="rect">
            <a:avLst/>
          </a:prstGeom>
        </p:spPr>
      </p:pic>
    </p:spTree>
    <p:extLst>
      <p:ext uri="{BB962C8B-B14F-4D97-AF65-F5344CB8AC3E}">
        <p14:creationId xmlns:p14="http://schemas.microsoft.com/office/powerpoint/2010/main" val="17740349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descr="Screen Shot 2013-10-21 at 11.04.4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4756" y="1154381"/>
            <a:ext cx="6441537" cy="5703620"/>
          </a:xfrm>
          <a:prstGeom prst="rect">
            <a:avLst/>
          </a:prstGeom>
        </p:spPr>
      </p:pic>
      <p:pic>
        <p:nvPicPr>
          <p:cNvPr id="3" name="Picture 2" descr="Screen Shot 2013-10-22 at 1.23.4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1177"/>
            <a:ext cx="9144000" cy="1043204"/>
          </a:xfrm>
          <a:prstGeom prst="rect">
            <a:avLst/>
          </a:prstGeom>
        </p:spPr>
      </p:pic>
      <p:sp>
        <p:nvSpPr>
          <p:cNvPr id="6" name="TextBox 5"/>
          <p:cNvSpPr txBox="1"/>
          <p:nvPr/>
        </p:nvSpPr>
        <p:spPr>
          <a:xfrm>
            <a:off x="3641540" y="1246174"/>
            <a:ext cx="3243720" cy="461665"/>
          </a:xfrm>
          <a:prstGeom prst="rect">
            <a:avLst/>
          </a:prstGeom>
          <a:noFill/>
        </p:spPr>
        <p:txBody>
          <a:bodyPr wrap="square" rtlCol="0">
            <a:spAutoFit/>
          </a:bodyPr>
          <a:lstStyle/>
          <a:p>
            <a:r>
              <a:rPr lang="en-US" sz="2400" b="1" dirty="0" smtClean="0">
                <a:solidFill>
                  <a:srgbClr val="FF0000"/>
                </a:solidFill>
              </a:rPr>
              <a:t>In the North!</a:t>
            </a:r>
            <a:endParaRPr lang="en-US" sz="2400" b="1" dirty="0">
              <a:solidFill>
                <a:srgbClr val="FF0000"/>
              </a:solidFill>
            </a:endParaRPr>
          </a:p>
        </p:txBody>
      </p:sp>
      <p:sp>
        <p:nvSpPr>
          <p:cNvPr id="7" name="TextBox 6"/>
          <p:cNvSpPr txBox="1"/>
          <p:nvPr/>
        </p:nvSpPr>
        <p:spPr>
          <a:xfrm>
            <a:off x="3380824" y="1757033"/>
            <a:ext cx="3243720" cy="461665"/>
          </a:xfrm>
          <a:prstGeom prst="rect">
            <a:avLst/>
          </a:prstGeom>
          <a:noFill/>
        </p:spPr>
        <p:txBody>
          <a:bodyPr wrap="square" rtlCol="0">
            <a:spAutoFit/>
          </a:bodyPr>
          <a:lstStyle/>
          <a:p>
            <a:r>
              <a:rPr lang="en-US" sz="2400" b="1" dirty="0" smtClean="0">
                <a:solidFill>
                  <a:srgbClr val="FF0000"/>
                </a:solidFill>
              </a:rPr>
              <a:t>Alexander Hamilton</a:t>
            </a:r>
            <a:endParaRPr lang="en-US" sz="2400" b="1" dirty="0">
              <a:solidFill>
                <a:srgbClr val="FF0000"/>
              </a:solidFill>
            </a:endParaRPr>
          </a:p>
        </p:txBody>
      </p:sp>
      <p:sp>
        <p:nvSpPr>
          <p:cNvPr id="8" name="TextBox 7"/>
          <p:cNvSpPr txBox="1"/>
          <p:nvPr/>
        </p:nvSpPr>
        <p:spPr>
          <a:xfrm>
            <a:off x="2339779" y="2659108"/>
            <a:ext cx="5233999" cy="3046988"/>
          </a:xfrm>
          <a:prstGeom prst="rect">
            <a:avLst/>
          </a:prstGeom>
          <a:noFill/>
        </p:spPr>
        <p:txBody>
          <a:bodyPr wrap="square" rtlCol="0">
            <a:spAutoFit/>
          </a:bodyPr>
          <a:lstStyle/>
          <a:p>
            <a:pPr marL="342900" indent="-342900">
              <a:buFontTx/>
              <a:buChar char="-"/>
            </a:pPr>
            <a:r>
              <a:rPr lang="en-US" sz="2400" b="1" dirty="0" smtClean="0">
                <a:solidFill>
                  <a:srgbClr val="FF0000"/>
                </a:solidFill>
              </a:rPr>
              <a:t>Wants national capital in New York or Philadelphia</a:t>
            </a:r>
          </a:p>
          <a:p>
            <a:pPr marL="342900" indent="-342900">
              <a:buFontTx/>
              <a:buChar char="-"/>
            </a:pPr>
            <a:endParaRPr lang="en-US" sz="2400" b="1" dirty="0">
              <a:solidFill>
                <a:srgbClr val="FF0000"/>
              </a:solidFill>
            </a:endParaRPr>
          </a:p>
          <a:p>
            <a:pPr marL="342900" indent="-342900">
              <a:buFontTx/>
              <a:buChar char="-"/>
            </a:pPr>
            <a:r>
              <a:rPr lang="en-US" sz="2400" b="1" dirty="0" smtClean="0">
                <a:solidFill>
                  <a:srgbClr val="FF0000"/>
                </a:solidFill>
              </a:rPr>
              <a:t>Also wants national government to assume all of state debt incurred during Rev War</a:t>
            </a:r>
          </a:p>
          <a:p>
            <a:pPr marL="342900" indent="-342900">
              <a:buFontTx/>
              <a:buChar char="-"/>
            </a:pPr>
            <a:endParaRPr lang="en-US" sz="2400" b="1" dirty="0">
              <a:solidFill>
                <a:srgbClr val="FF0000"/>
              </a:solidFill>
            </a:endParaRPr>
          </a:p>
          <a:p>
            <a:endParaRPr lang="en-US" sz="2400" b="1" dirty="0">
              <a:solidFill>
                <a:srgbClr val="FF0000"/>
              </a:solidFill>
            </a:endParaRPr>
          </a:p>
        </p:txBody>
      </p:sp>
      <p:sp>
        <p:nvSpPr>
          <p:cNvPr id="4" name="Rectangle 3"/>
          <p:cNvSpPr/>
          <p:nvPr/>
        </p:nvSpPr>
        <p:spPr>
          <a:xfrm>
            <a:off x="2894671" y="5137989"/>
            <a:ext cx="4572000" cy="1569660"/>
          </a:xfrm>
          <a:prstGeom prst="rect">
            <a:avLst/>
          </a:prstGeom>
        </p:spPr>
        <p:txBody>
          <a:bodyPr>
            <a:spAutoFit/>
          </a:bodyPr>
          <a:lstStyle/>
          <a:p>
            <a:pPr marL="1257300" lvl="2" indent="-342900">
              <a:buFontTx/>
              <a:buChar char="-"/>
            </a:pPr>
            <a:r>
              <a:rPr lang="en-US" sz="2400" b="1" dirty="0">
                <a:solidFill>
                  <a:srgbClr val="FF0000"/>
                </a:solidFill>
              </a:rPr>
              <a:t>Would help standing throughout world; countries deal with US instead of states</a:t>
            </a:r>
          </a:p>
        </p:txBody>
      </p:sp>
    </p:spTree>
    <p:extLst>
      <p:ext uri="{BB962C8B-B14F-4D97-AF65-F5344CB8AC3E}">
        <p14:creationId xmlns:p14="http://schemas.microsoft.com/office/powerpoint/2010/main" val="220070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descr="Screen Shot 2013-10-21 at 11.04.5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36" y="1169258"/>
            <a:ext cx="6356058" cy="5688742"/>
          </a:xfrm>
          <a:prstGeom prst="rect">
            <a:avLst/>
          </a:prstGeom>
        </p:spPr>
      </p:pic>
      <p:pic>
        <p:nvPicPr>
          <p:cNvPr id="6" name="Picture 5" descr="Screen Shot 2013-10-22 at 1.23.4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1177"/>
            <a:ext cx="9144000" cy="1043204"/>
          </a:xfrm>
          <a:prstGeom prst="rect">
            <a:avLst/>
          </a:prstGeom>
        </p:spPr>
      </p:pic>
      <p:sp>
        <p:nvSpPr>
          <p:cNvPr id="5" name="TextBox 4"/>
          <p:cNvSpPr txBox="1"/>
          <p:nvPr/>
        </p:nvSpPr>
        <p:spPr>
          <a:xfrm>
            <a:off x="3641540" y="1246174"/>
            <a:ext cx="3243720" cy="461665"/>
          </a:xfrm>
          <a:prstGeom prst="rect">
            <a:avLst/>
          </a:prstGeom>
          <a:noFill/>
        </p:spPr>
        <p:txBody>
          <a:bodyPr wrap="square" rtlCol="0">
            <a:spAutoFit/>
          </a:bodyPr>
          <a:lstStyle/>
          <a:p>
            <a:r>
              <a:rPr lang="en-US" sz="2400" b="1" dirty="0" smtClean="0">
                <a:solidFill>
                  <a:srgbClr val="FF0000"/>
                </a:solidFill>
              </a:rPr>
              <a:t>In the South!</a:t>
            </a:r>
            <a:endParaRPr lang="en-US" sz="2400" b="1" dirty="0">
              <a:solidFill>
                <a:srgbClr val="FF0000"/>
              </a:solidFill>
            </a:endParaRPr>
          </a:p>
        </p:txBody>
      </p:sp>
      <p:sp>
        <p:nvSpPr>
          <p:cNvPr id="7" name="TextBox 6"/>
          <p:cNvSpPr txBox="1"/>
          <p:nvPr/>
        </p:nvSpPr>
        <p:spPr>
          <a:xfrm>
            <a:off x="3380824" y="1802930"/>
            <a:ext cx="4575470" cy="461665"/>
          </a:xfrm>
          <a:prstGeom prst="rect">
            <a:avLst/>
          </a:prstGeom>
          <a:noFill/>
        </p:spPr>
        <p:txBody>
          <a:bodyPr wrap="square" rtlCol="0">
            <a:spAutoFit/>
          </a:bodyPr>
          <a:lstStyle/>
          <a:p>
            <a:r>
              <a:rPr lang="en-US" sz="2400" b="1" dirty="0" smtClean="0">
                <a:solidFill>
                  <a:srgbClr val="FF0000"/>
                </a:solidFill>
              </a:rPr>
              <a:t>Thomas Jefferson, James Madison</a:t>
            </a:r>
            <a:endParaRPr lang="en-US" sz="2400" b="1" dirty="0">
              <a:solidFill>
                <a:srgbClr val="FF0000"/>
              </a:solidFill>
            </a:endParaRPr>
          </a:p>
        </p:txBody>
      </p:sp>
      <p:sp>
        <p:nvSpPr>
          <p:cNvPr id="8" name="TextBox 7"/>
          <p:cNvSpPr txBox="1"/>
          <p:nvPr/>
        </p:nvSpPr>
        <p:spPr>
          <a:xfrm>
            <a:off x="2385682" y="2659108"/>
            <a:ext cx="4866785" cy="2677656"/>
          </a:xfrm>
          <a:prstGeom prst="rect">
            <a:avLst/>
          </a:prstGeom>
          <a:noFill/>
        </p:spPr>
        <p:txBody>
          <a:bodyPr wrap="square" rtlCol="0">
            <a:spAutoFit/>
          </a:bodyPr>
          <a:lstStyle/>
          <a:p>
            <a:pPr marL="342900" indent="-342900">
              <a:buFontTx/>
              <a:buChar char="-"/>
            </a:pPr>
            <a:r>
              <a:rPr lang="en-US" sz="2400" b="1" dirty="0" smtClean="0">
                <a:solidFill>
                  <a:srgbClr val="FF0000"/>
                </a:solidFill>
              </a:rPr>
              <a:t>Fear capital in north would lead to it favoring interests</a:t>
            </a:r>
          </a:p>
          <a:p>
            <a:pPr marL="342900" indent="-342900">
              <a:buFontTx/>
              <a:buChar char="-"/>
            </a:pPr>
            <a:endParaRPr lang="en-US" sz="2400" b="1" dirty="0">
              <a:solidFill>
                <a:srgbClr val="FF0000"/>
              </a:solidFill>
            </a:endParaRPr>
          </a:p>
          <a:p>
            <a:pPr marL="342900" indent="-342900">
              <a:buFontTx/>
              <a:buChar char="-"/>
            </a:pPr>
            <a:r>
              <a:rPr lang="en-US" sz="2400" b="1" dirty="0" smtClean="0">
                <a:solidFill>
                  <a:srgbClr val="FF0000"/>
                </a:solidFill>
              </a:rPr>
              <a:t>Southern states already repaid war debts – why should we help the north?</a:t>
            </a:r>
          </a:p>
          <a:p>
            <a:endParaRPr lang="en-US" sz="2400" b="1" dirty="0">
              <a:solidFill>
                <a:srgbClr val="FF0000"/>
              </a:solidFill>
            </a:endParaRPr>
          </a:p>
        </p:txBody>
      </p:sp>
    </p:spTree>
    <p:extLst>
      <p:ext uri="{BB962C8B-B14F-4D97-AF65-F5344CB8AC3E}">
        <p14:creationId xmlns:p14="http://schemas.microsoft.com/office/powerpoint/2010/main" val="2611358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descr="Screen Shot 2013-10-21 at 11.05.0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399" y="1025066"/>
            <a:ext cx="9583399" cy="5832933"/>
          </a:xfrm>
          <a:prstGeom prst="rect">
            <a:avLst/>
          </a:prstGeom>
        </p:spPr>
      </p:pic>
      <p:pic>
        <p:nvPicPr>
          <p:cNvPr id="7" name="Picture 6" descr="Screen Shot 2013-10-22 at 1.23.4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1177"/>
            <a:ext cx="9144000" cy="1043204"/>
          </a:xfrm>
          <a:prstGeom prst="rect">
            <a:avLst/>
          </a:prstGeom>
        </p:spPr>
      </p:pic>
      <p:sp>
        <p:nvSpPr>
          <p:cNvPr id="6" name="TextBox 5"/>
          <p:cNvSpPr txBox="1"/>
          <p:nvPr/>
        </p:nvSpPr>
        <p:spPr>
          <a:xfrm>
            <a:off x="2019679" y="1631344"/>
            <a:ext cx="4008743" cy="461665"/>
          </a:xfrm>
          <a:prstGeom prst="rect">
            <a:avLst/>
          </a:prstGeom>
          <a:noFill/>
        </p:spPr>
        <p:txBody>
          <a:bodyPr wrap="square" rtlCol="0">
            <a:spAutoFit/>
          </a:bodyPr>
          <a:lstStyle/>
          <a:p>
            <a:r>
              <a:rPr lang="en-US" sz="2400" b="1" dirty="0" smtClean="0">
                <a:solidFill>
                  <a:srgbClr val="FF0000"/>
                </a:solidFill>
              </a:rPr>
              <a:t>The Compromise of 1790</a:t>
            </a:r>
            <a:endParaRPr lang="en-US" sz="2400" b="1" dirty="0">
              <a:solidFill>
                <a:srgbClr val="FF0000"/>
              </a:solidFill>
            </a:endParaRPr>
          </a:p>
        </p:txBody>
      </p:sp>
      <p:sp>
        <p:nvSpPr>
          <p:cNvPr id="8" name="TextBox 7"/>
          <p:cNvSpPr txBox="1"/>
          <p:nvPr/>
        </p:nvSpPr>
        <p:spPr>
          <a:xfrm>
            <a:off x="1758964" y="2049061"/>
            <a:ext cx="4697874" cy="461665"/>
          </a:xfrm>
          <a:prstGeom prst="rect">
            <a:avLst/>
          </a:prstGeom>
          <a:noFill/>
        </p:spPr>
        <p:txBody>
          <a:bodyPr wrap="square" rtlCol="0">
            <a:spAutoFit/>
          </a:bodyPr>
          <a:lstStyle/>
          <a:p>
            <a:r>
              <a:rPr lang="en-US" sz="2400" b="1" dirty="0" smtClean="0">
                <a:solidFill>
                  <a:srgbClr val="FF0000"/>
                </a:solidFill>
              </a:rPr>
              <a:t>Hamilton, Jefferson, Madison</a:t>
            </a:r>
            <a:endParaRPr lang="en-US" sz="2400" b="1" dirty="0">
              <a:solidFill>
                <a:srgbClr val="FF0000"/>
              </a:solidFill>
            </a:endParaRPr>
          </a:p>
        </p:txBody>
      </p:sp>
      <p:sp>
        <p:nvSpPr>
          <p:cNvPr id="9" name="TextBox 8"/>
          <p:cNvSpPr txBox="1"/>
          <p:nvPr/>
        </p:nvSpPr>
        <p:spPr>
          <a:xfrm>
            <a:off x="1376439" y="2934499"/>
            <a:ext cx="6927836" cy="830997"/>
          </a:xfrm>
          <a:prstGeom prst="rect">
            <a:avLst/>
          </a:prstGeom>
          <a:noFill/>
        </p:spPr>
        <p:txBody>
          <a:bodyPr wrap="square" rtlCol="0">
            <a:spAutoFit/>
          </a:bodyPr>
          <a:lstStyle/>
          <a:p>
            <a:pPr marL="342900" indent="-342900">
              <a:buFontTx/>
              <a:buChar char="-"/>
            </a:pPr>
            <a:r>
              <a:rPr lang="en-US" sz="2400" b="1" dirty="0" smtClean="0">
                <a:solidFill>
                  <a:srgbClr val="FF0000"/>
                </a:solidFill>
              </a:rPr>
              <a:t>Capital will not be in any state, so no state can be shown favoritism</a:t>
            </a:r>
          </a:p>
        </p:txBody>
      </p:sp>
      <p:sp>
        <p:nvSpPr>
          <p:cNvPr id="3" name="Rectangle 2"/>
          <p:cNvSpPr/>
          <p:nvPr/>
        </p:nvSpPr>
        <p:spPr>
          <a:xfrm>
            <a:off x="1413863" y="3774999"/>
            <a:ext cx="6833136" cy="1200328"/>
          </a:xfrm>
          <a:prstGeom prst="rect">
            <a:avLst/>
          </a:prstGeom>
        </p:spPr>
        <p:txBody>
          <a:bodyPr wrap="square">
            <a:spAutoFit/>
          </a:bodyPr>
          <a:lstStyle/>
          <a:p>
            <a:pPr marL="342900" indent="-342900">
              <a:buFontTx/>
              <a:buChar char="-"/>
            </a:pPr>
            <a:endParaRPr lang="en-US" sz="2400" b="1" dirty="0">
              <a:solidFill>
                <a:srgbClr val="FF0000"/>
              </a:solidFill>
            </a:endParaRPr>
          </a:p>
          <a:p>
            <a:pPr marL="342900" indent="-342900">
              <a:buFontTx/>
              <a:buChar char="-"/>
            </a:pPr>
            <a:r>
              <a:rPr lang="en-US" sz="2400" b="1" dirty="0">
                <a:solidFill>
                  <a:srgbClr val="FF0000"/>
                </a:solidFill>
              </a:rPr>
              <a:t>Capital will go to the South, along Potomac River in between MD and VA</a:t>
            </a:r>
            <a:r>
              <a:rPr lang="en-US" sz="2400" b="1" dirty="0" smtClean="0">
                <a:solidFill>
                  <a:srgbClr val="FF0000"/>
                </a:solidFill>
              </a:rPr>
              <a:t>.</a:t>
            </a:r>
            <a:endParaRPr lang="en-US" sz="2400" b="1" dirty="0">
              <a:solidFill>
                <a:srgbClr val="FF0000"/>
              </a:solidFill>
            </a:endParaRPr>
          </a:p>
        </p:txBody>
      </p:sp>
      <p:sp>
        <p:nvSpPr>
          <p:cNvPr id="4" name="Rectangle 3"/>
          <p:cNvSpPr/>
          <p:nvPr/>
        </p:nvSpPr>
        <p:spPr>
          <a:xfrm>
            <a:off x="1429164" y="5123760"/>
            <a:ext cx="6974190" cy="1200328"/>
          </a:xfrm>
          <a:prstGeom prst="rect">
            <a:avLst/>
          </a:prstGeom>
        </p:spPr>
        <p:txBody>
          <a:bodyPr wrap="square">
            <a:spAutoFit/>
          </a:bodyPr>
          <a:lstStyle/>
          <a:p>
            <a:pPr marL="342900" indent="-342900">
              <a:buFontTx/>
              <a:buChar char="-"/>
            </a:pPr>
            <a:endParaRPr lang="en-US" sz="2400" b="1" dirty="0">
              <a:solidFill>
                <a:srgbClr val="FF0000"/>
              </a:solidFill>
            </a:endParaRPr>
          </a:p>
          <a:p>
            <a:pPr marL="342900" indent="-342900">
              <a:buFontTx/>
              <a:buChar char="-"/>
            </a:pPr>
            <a:r>
              <a:rPr lang="en-US" sz="2400" b="1" dirty="0">
                <a:solidFill>
                  <a:srgbClr val="FF0000"/>
                </a:solidFill>
              </a:rPr>
              <a:t>South agrees to let government assume all war debt, essentially agrees to help north repay debt</a:t>
            </a:r>
          </a:p>
        </p:txBody>
      </p:sp>
    </p:spTree>
    <p:extLst>
      <p:ext uri="{BB962C8B-B14F-4D97-AF65-F5344CB8AC3E}">
        <p14:creationId xmlns:p14="http://schemas.microsoft.com/office/powerpoint/2010/main" val="3263805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linds(horizontal)">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linds(horizontal)">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a:p>
        </p:txBody>
      </p:sp>
      <p:pic>
        <p:nvPicPr>
          <p:cNvPr id="6" name="Picture 5" descr="Screen Shot 2013-10-22 at 8.18.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125" y="21664"/>
            <a:ext cx="7085978" cy="6912797"/>
          </a:xfrm>
          <a:prstGeom prst="rect">
            <a:avLst/>
          </a:prstGeom>
        </p:spPr>
      </p:pic>
    </p:spTree>
    <p:extLst>
      <p:ext uri="{BB962C8B-B14F-4D97-AF65-F5344CB8AC3E}">
        <p14:creationId xmlns:p14="http://schemas.microsoft.com/office/powerpoint/2010/main" val="37741647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392458" y="-1"/>
            <a:ext cx="6410830" cy="7011845"/>
          </a:xfrm>
          <a:prstGeom prst="rect">
            <a:avLst/>
          </a:prstGeom>
        </p:spPr>
      </p:pic>
    </p:spTree>
    <p:extLst>
      <p:ext uri="{BB962C8B-B14F-4D97-AF65-F5344CB8AC3E}">
        <p14:creationId xmlns:p14="http://schemas.microsoft.com/office/powerpoint/2010/main" val="42529908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Screen Shot 2013-10-22 at 1.23.5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73031"/>
            <a:ext cx="9144000" cy="1493921"/>
          </a:xfrm>
          <a:prstGeom prst="rect">
            <a:avLst/>
          </a:prstGeom>
        </p:spPr>
      </p:pic>
    </p:spTree>
    <p:extLst>
      <p:ext uri="{BB962C8B-B14F-4D97-AF65-F5344CB8AC3E}">
        <p14:creationId xmlns:p14="http://schemas.microsoft.com/office/powerpoint/2010/main" val="21607330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descr="Screen Shot 2013-10-21 at 11.04.4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8853" y="1417638"/>
            <a:ext cx="6441537" cy="5703620"/>
          </a:xfrm>
          <a:prstGeom prst="rect">
            <a:avLst/>
          </a:prstGeom>
        </p:spPr>
      </p:pic>
      <p:pic>
        <p:nvPicPr>
          <p:cNvPr id="6" name="Picture 5" descr="Screen Shot 2013-10-22 at 1.23.5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493921"/>
          </a:xfrm>
          <a:prstGeom prst="rect">
            <a:avLst/>
          </a:prstGeom>
        </p:spPr>
      </p:pic>
      <p:sp>
        <p:nvSpPr>
          <p:cNvPr id="7" name="TextBox 6"/>
          <p:cNvSpPr txBox="1"/>
          <p:nvPr/>
        </p:nvSpPr>
        <p:spPr>
          <a:xfrm>
            <a:off x="3350222" y="1582752"/>
            <a:ext cx="6640440" cy="400110"/>
          </a:xfrm>
          <a:prstGeom prst="rect">
            <a:avLst/>
          </a:prstGeom>
          <a:noFill/>
        </p:spPr>
        <p:txBody>
          <a:bodyPr wrap="square" rtlCol="0">
            <a:spAutoFit/>
          </a:bodyPr>
          <a:lstStyle/>
          <a:p>
            <a:r>
              <a:rPr lang="en-US" sz="2000" b="1" dirty="0" smtClean="0">
                <a:solidFill>
                  <a:srgbClr val="FF0000"/>
                </a:solidFill>
              </a:rPr>
              <a:t>A list of all rights guaranteed to people!</a:t>
            </a:r>
            <a:endParaRPr lang="en-US" sz="2000" b="1" dirty="0">
              <a:solidFill>
                <a:srgbClr val="FF0000"/>
              </a:solidFill>
            </a:endParaRPr>
          </a:p>
        </p:txBody>
      </p:sp>
      <p:sp>
        <p:nvSpPr>
          <p:cNvPr id="8" name="TextBox 7"/>
          <p:cNvSpPr txBox="1"/>
          <p:nvPr/>
        </p:nvSpPr>
        <p:spPr>
          <a:xfrm>
            <a:off x="3380824" y="2063013"/>
            <a:ext cx="3243720" cy="461665"/>
          </a:xfrm>
          <a:prstGeom prst="rect">
            <a:avLst/>
          </a:prstGeom>
          <a:noFill/>
        </p:spPr>
        <p:txBody>
          <a:bodyPr wrap="square" rtlCol="0">
            <a:spAutoFit/>
          </a:bodyPr>
          <a:lstStyle/>
          <a:p>
            <a:r>
              <a:rPr lang="en-US" sz="2400" b="1" dirty="0" smtClean="0">
                <a:solidFill>
                  <a:srgbClr val="FF0000"/>
                </a:solidFill>
              </a:rPr>
              <a:t>Anti-Federalists</a:t>
            </a:r>
            <a:endParaRPr lang="en-US" sz="2400" b="1" dirty="0">
              <a:solidFill>
                <a:srgbClr val="FF0000"/>
              </a:solidFill>
            </a:endParaRPr>
          </a:p>
        </p:txBody>
      </p:sp>
      <p:sp>
        <p:nvSpPr>
          <p:cNvPr id="9" name="TextBox 8"/>
          <p:cNvSpPr txBox="1"/>
          <p:nvPr/>
        </p:nvSpPr>
        <p:spPr>
          <a:xfrm>
            <a:off x="2385682" y="2927434"/>
            <a:ext cx="4866785" cy="1938992"/>
          </a:xfrm>
          <a:prstGeom prst="rect">
            <a:avLst/>
          </a:prstGeom>
          <a:noFill/>
        </p:spPr>
        <p:txBody>
          <a:bodyPr wrap="square" rtlCol="0">
            <a:spAutoFit/>
          </a:bodyPr>
          <a:lstStyle/>
          <a:p>
            <a:pPr marL="342900" indent="-342900">
              <a:buFontTx/>
              <a:buChar char="-"/>
            </a:pPr>
            <a:r>
              <a:rPr lang="en-US" sz="2400" b="1" dirty="0" smtClean="0">
                <a:solidFill>
                  <a:srgbClr val="FF0000"/>
                </a:solidFill>
              </a:rPr>
              <a:t>New Constitution needs list of rights guaranteed to citizens</a:t>
            </a:r>
          </a:p>
          <a:p>
            <a:endParaRPr lang="en-US" sz="2400" b="1" dirty="0">
              <a:solidFill>
                <a:srgbClr val="FF0000"/>
              </a:solidFill>
            </a:endParaRPr>
          </a:p>
          <a:p>
            <a:pPr marL="342900" indent="-342900">
              <a:buFontTx/>
              <a:buChar char="-"/>
            </a:pPr>
            <a:r>
              <a:rPr lang="en-US" sz="2400" b="1" dirty="0" smtClean="0">
                <a:solidFill>
                  <a:srgbClr val="FF0000"/>
                </a:solidFill>
              </a:rPr>
              <a:t>What if this strong government behaves like our old king?</a:t>
            </a:r>
            <a:endParaRPr lang="en-US" sz="2400" b="1" dirty="0">
              <a:solidFill>
                <a:srgbClr val="FF0000"/>
              </a:solidFill>
            </a:endParaRPr>
          </a:p>
        </p:txBody>
      </p:sp>
    </p:spTree>
    <p:extLst>
      <p:ext uri="{BB962C8B-B14F-4D97-AF65-F5344CB8AC3E}">
        <p14:creationId xmlns:p14="http://schemas.microsoft.com/office/powerpoint/2010/main" val="4249523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COMPROMISES</a:t>
            </a:r>
            <a:endParaRPr lang="en-US" sz="5400" dirty="0"/>
          </a:p>
        </p:txBody>
      </p:sp>
      <p:sp>
        <p:nvSpPr>
          <p:cNvPr id="3" name="Content Placeholder 2"/>
          <p:cNvSpPr>
            <a:spLocks noGrp="1"/>
          </p:cNvSpPr>
          <p:nvPr>
            <p:ph idx="1"/>
          </p:nvPr>
        </p:nvSpPr>
        <p:spPr>
          <a:xfrm>
            <a:off x="3673642" y="1824790"/>
            <a:ext cx="5350042" cy="4525963"/>
          </a:xfrm>
        </p:spPr>
        <p:txBody>
          <a:bodyPr/>
          <a:lstStyle/>
          <a:p>
            <a:r>
              <a:rPr lang="en-US" dirty="0" smtClean="0"/>
              <a:t>Turn to your shoulder partner and talk about a time when you had to make a compromise.</a:t>
            </a:r>
          </a:p>
          <a:p>
            <a:r>
              <a:rPr lang="en-US" dirty="0" smtClean="0"/>
              <a:t>What did you learn?</a:t>
            </a:r>
          </a:p>
          <a:p>
            <a:r>
              <a:rPr lang="en-US" dirty="0" smtClean="0"/>
              <a:t>How did you come to a compromise?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430954">
            <a:off x="378412" y="1901855"/>
            <a:ext cx="3216442" cy="328487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7269930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descr="Screen Shot 2013-10-21 at 11.04.5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36" y="1429341"/>
            <a:ext cx="6356058" cy="5688742"/>
          </a:xfrm>
          <a:prstGeom prst="rect">
            <a:avLst/>
          </a:prstGeom>
        </p:spPr>
      </p:pic>
      <p:pic>
        <p:nvPicPr>
          <p:cNvPr id="5" name="Picture 4" descr="Screen Shot 2013-10-22 at 1.23.5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584"/>
            <a:ext cx="9144000" cy="1493921"/>
          </a:xfrm>
          <a:prstGeom prst="rect">
            <a:avLst/>
          </a:prstGeom>
        </p:spPr>
      </p:pic>
      <p:sp>
        <p:nvSpPr>
          <p:cNvPr id="6" name="TextBox 5"/>
          <p:cNvSpPr txBox="1"/>
          <p:nvPr/>
        </p:nvSpPr>
        <p:spPr>
          <a:xfrm>
            <a:off x="3641540" y="1475659"/>
            <a:ext cx="3243720" cy="461665"/>
          </a:xfrm>
          <a:prstGeom prst="rect">
            <a:avLst/>
          </a:prstGeom>
          <a:noFill/>
        </p:spPr>
        <p:txBody>
          <a:bodyPr wrap="square" rtlCol="0">
            <a:spAutoFit/>
          </a:bodyPr>
          <a:lstStyle/>
          <a:p>
            <a:r>
              <a:rPr lang="en-US" sz="2400" b="1" dirty="0" smtClean="0">
                <a:solidFill>
                  <a:srgbClr val="FF0000"/>
                </a:solidFill>
              </a:rPr>
              <a:t>A list is unnecessary!</a:t>
            </a:r>
            <a:endParaRPr lang="en-US" sz="2400" b="1" dirty="0">
              <a:solidFill>
                <a:srgbClr val="FF0000"/>
              </a:solidFill>
            </a:endParaRPr>
          </a:p>
        </p:txBody>
      </p:sp>
      <p:sp>
        <p:nvSpPr>
          <p:cNvPr id="7" name="TextBox 6"/>
          <p:cNvSpPr txBox="1"/>
          <p:nvPr/>
        </p:nvSpPr>
        <p:spPr>
          <a:xfrm>
            <a:off x="3380824" y="1986518"/>
            <a:ext cx="3243720" cy="461665"/>
          </a:xfrm>
          <a:prstGeom prst="rect">
            <a:avLst/>
          </a:prstGeom>
          <a:noFill/>
        </p:spPr>
        <p:txBody>
          <a:bodyPr wrap="square" rtlCol="0">
            <a:spAutoFit/>
          </a:bodyPr>
          <a:lstStyle/>
          <a:p>
            <a:r>
              <a:rPr lang="en-US" sz="2400" b="1" dirty="0" smtClean="0">
                <a:solidFill>
                  <a:srgbClr val="FF0000"/>
                </a:solidFill>
              </a:rPr>
              <a:t>Federalists</a:t>
            </a:r>
            <a:endParaRPr lang="en-US" sz="2400" b="1" dirty="0">
              <a:solidFill>
                <a:srgbClr val="FF0000"/>
              </a:solidFill>
            </a:endParaRPr>
          </a:p>
        </p:txBody>
      </p:sp>
      <p:sp>
        <p:nvSpPr>
          <p:cNvPr id="8" name="TextBox 7"/>
          <p:cNvSpPr txBox="1"/>
          <p:nvPr/>
        </p:nvSpPr>
        <p:spPr>
          <a:xfrm>
            <a:off x="2156167" y="2766201"/>
            <a:ext cx="5356404" cy="4524315"/>
          </a:xfrm>
          <a:prstGeom prst="rect">
            <a:avLst/>
          </a:prstGeom>
          <a:noFill/>
        </p:spPr>
        <p:txBody>
          <a:bodyPr wrap="square" rtlCol="0">
            <a:spAutoFit/>
          </a:bodyPr>
          <a:lstStyle/>
          <a:p>
            <a:pPr marL="342900" indent="-342900">
              <a:buFontTx/>
              <a:buChar char="-"/>
            </a:pPr>
            <a:r>
              <a:rPr lang="en-US" sz="2400" b="1" dirty="0" smtClean="0">
                <a:solidFill>
                  <a:srgbClr val="FF0000"/>
                </a:solidFill>
              </a:rPr>
              <a:t>The Constitution provides for three branches of government and a system of “checks and balances.”  This is enough protection.</a:t>
            </a:r>
          </a:p>
          <a:p>
            <a:endParaRPr lang="en-US" sz="2400" b="1" dirty="0">
              <a:solidFill>
                <a:srgbClr val="FF0000"/>
              </a:solidFill>
            </a:endParaRPr>
          </a:p>
          <a:p>
            <a:pPr marL="342900" indent="-342900">
              <a:buFontTx/>
              <a:buChar char="-"/>
            </a:pPr>
            <a:r>
              <a:rPr lang="en-US" sz="2400" b="1" dirty="0" smtClean="0">
                <a:solidFill>
                  <a:srgbClr val="FF0000"/>
                </a:solidFill>
              </a:rPr>
              <a:t>If we attempt to list all the rights the people have we will undoubtedly forget some</a:t>
            </a:r>
          </a:p>
          <a:p>
            <a:pPr marL="342900" indent="-342900">
              <a:buFontTx/>
              <a:buChar char="-"/>
            </a:pPr>
            <a:endParaRPr lang="en-US" sz="2400" b="1" dirty="0">
              <a:solidFill>
                <a:srgbClr val="FF0000"/>
              </a:solidFill>
            </a:endParaRPr>
          </a:p>
          <a:p>
            <a:pPr marL="342900" indent="-342900">
              <a:buFontTx/>
              <a:buChar char="-"/>
            </a:pPr>
            <a:r>
              <a:rPr lang="en-US" sz="2400" b="1" dirty="0" smtClean="0">
                <a:solidFill>
                  <a:srgbClr val="FF0000"/>
                </a:solidFill>
              </a:rPr>
              <a:t>Better to list none then try to list all</a:t>
            </a:r>
          </a:p>
          <a:p>
            <a:pPr marL="342900" indent="-342900">
              <a:buFontTx/>
              <a:buChar char="-"/>
            </a:pPr>
            <a:endParaRPr lang="en-US" sz="2400" b="1" dirty="0">
              <a:solidFill>
                <a:srgbClr val="FF0000"/>
              </a:solidFill>
            </a:endParaRPr>
          </a:p>
          <a:p>
            <a:pPr marL="342900" indent="-342900">
              <a:buFontTx/>
              <a:buChar char="-"/>
            </a:pPr>
            <a:endParaRPr lang="en-US" sz="2400" b="1" dirty="0">
              <a:solidFill>
                <a:srgbClr val="FF0000"/>
              </a:solidFill>
            </a:endParaRPr>
          </a:p>
        </p:txBody>
      </p:sp>
    </p:spTree>
    <p:extLst>
      <p:ext uri="{BB962C8B-B14F-4D97-AF65-F5344CB8AC3E}">
        <p14:creationId xmlns:p14="http://schemas.microsoft.com/office/powerpoint/2010/main" val="956284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a:t>
            </a:r>
            <a:endParaRPr lang="en-US" dirty="0"/>
          </a:p>
        </p:txBody>
      </p:sp>
      <p:pic>
        <p:nvPicPr>
          <p:cNvPr id="5" name="Picture 4" descr="Screen Shot 2013-10-21 at 11.05.0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399" y="1285157"/>
            <a:ext cx="9583399" cy="5832933"/>
          </a:xfrm>
          <a:prstGeom prst="rect">
            <a:avLst/>
          </a:prstGeom>
        </p:spPr>
      </p:pic>
      <p:pic>
        <p:nvPicPr>
          <p:cNvPr id="6" name="Picture 5" descr="Screen Shot 2013-10-22 at 1.23.5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404" y="0"/>
            <a:ext cx="9144000" cy="1493921"/>
          </a:xfrm>
          <a:prstGeom prst="rect">
            <a:avLst/>
          </a:prstGeom>
        </p:spPr>
      </p:pic>
      <p:sp>
        <p:nvSpPr>
          <p:cNvPr id="7" name="TextBox 6"/>
          <p:cNvSpPr txBox="1"/>
          <p:nvPr/>
        </p:nvSpPr>
        <p:spPr>
          <a:xfrm>
            <a:off x="3228437" y="1871519"/>
            <a:ext cx="3243720" cy="461665"/>
          </a:xfrm>
          <a:prstGeom prst="rect">
            <a:avLst/>
          </a:prstGeom>
          <a:noFill/>
        </p:spPr>
        <p:txBody>
          <a:bodyPr wrap="square" rtlCol="0">
            <a:spAutoFit/>
          </a:bodyPr>
          <a:lstStyle/>
          <a:p>
            <a:r>
              <a:rPr lang="en-US" sz="2400" b="1" dirty="0" smtClean="0">
                <a:solidFill>
                  <a:srgbClr val="FF0000"/>
                </a:solidFill>
              </a:rPr>
              <a:t>A Bill of Rights is added</a:t>
            </a:r>
            <a:endParaRPr lang="en-US" sz="2400" b="1" dirty="0">
              <a:solidFill>
                <a:srgbClr val="FF0000"/>
              </a:solidFill>
            </a:endParaRPr>
          </a:p>
        </p:txBody>
      </p:sp>
      <p:sp>
        <p:nvSpPr>
          <p:cNvPr id="8" name="TextBox 7"/>
          <p:cNvSpPr txBox="1"/>
          <p:nvPr/>
        </p:nvSpPr>
        <p:spPr>
          <a:xfrm>
            <a:off x="2967721" y="2275285"/>
            <a:ext cx="3243720" cy="461665"/>
          </a:xfrm>
          <a:prstGeom prst="rect">
            <a:avLst/>
          </a:prstGeom>
          <a:noFill/>
        </p:spPr>
        <p:txBody>
          <a:bodyPr wrap="square" rtlCol="0">
            <a:spAutoFit/>
          </a:bodyPr>
          <a:lstStyle/>
          <a:p>
            <a:r>
              <a:rPr lang="en-US" sz="2400" b="1" dirty="0" smtClean="0">
                <a:solidFill>
                  <a:srgbClr val="FF0000"/>
                </a:solidFill>
              </a:rPr>
              <a:t>Thomas Jefferson</a:t>
            </a:r>
            <a:endParaRPr lang="en-US" sz="2400" b="1" dirty="0">
              <a:solidFill>
                <a:srgbClr val="FF0000"/>
              </a:solidFill>
            </a:endParaRPr>
          </a:p>
        </p:txBody>
      </p:sp>
      <p:sp>
        <p:nvSpPr>
          <p:cNvPr id="9" name="TextBox 8"/>
          <p:cNvSpPr txBox="1"/>
          <p:nvPr/>
        </p:nvSpPr>
        <p:spPr>
          <a:xfrm>
            <a:off x="1329956" y="3131459"/>
            <a:ext cx="6519234" cy="1569660"/>
          </a:xfrm>
          <a:prstGeom prst="rect">
            <a:avLst/>
          </a:prstGeom>
          <a:noFill/>
        </p:spPr>
        <p:txBody>
          <a:bodyPr wrap="square" rtlCol="0">
            <a:spAutoFit/>
          </a:bodyPr>
          <a:lstStyle/>
          <a:p>
            <a:pPr marL="342900" indent="-342900">
              <a:buFontTx/>
              <a:buChar char="-"/>
            </a:pPr>
            <a:r>
              <a:rPr lang="en-US" sz="2400" b="1" dirty="0" smtClean="0">
                <a:solidFill>
                  <a:srgbClr val="FF0000"/>
                </a:solidFill>
              </a:rPr>
              <a:t>A list of freedoms guaranteed to all Americans is added; these are rights that can </a:t>
            </a:r>
            <a:r>
              <a:rPr lang="en-US" sz="2400" b="1" u="sng" dirty="0" smtClean="0">
                <a:solidFill>
                  <a:srgbClr val="FF0000"/>
                </a:solidFill>
              </a:rPr>
              <a:t>never</a:t>
            </a:r>
            <a:r>
              <a:rPr lang="en-US" sz="2400" b="1" dirty="0" smtClean="0">
                <a:solidFill>
                  <a:srgbClr val="FF0000"/>
                </a:solidFill>
              </a:rPr>
              <a:t> be taken away</a:t>
            </a:r>
          </a:p>
          <a:p>
            <a:endParaRPr lang="en-US" sz="2400" b="1" dirty="0">
              <a:solidFill>
                <a:srgbClr val="FF0000"/>
              </a:solidFill>
            </a:endParaRPr>
          </a:p>
        </p:txBody>
      </p:sp>
      <p:sp>
        <p:nvSpPr>
          <p:cNvPr id="3" name="Rectangle 2"/>
          <p:cNvSpPr/>
          <p:nvPr/>
        </p:nvSpPr>
        <p:spPr>
          <a:xfrm>
            <a:off x="1345257" y="4701119"/>
            <a:ext cx="6928269" cy="1200328"/>
          </a:xfrm>
          <a:prstGeom prst="rect">
            <a:avLst/>
          </a:prstGeom>
        </p:spPr>
        <p:txBody>
          <a:bodyPr wrap="square">
            <a:spAutoFit/>
          </a:bodyPr>
          <a:lstStyle/>
          <a:p>
            <a:pPr marL="342900" indent="-342900">
              <a:buFontTx/>
              <a:buChar char="-"/>
            </a:pPr>
            <a:r>
              <a:rPr lang="en-US" sz="2400" b="1" dirty="0">
                <a:solidFill>
                  <a:srgbClr val="FF0000"/>
                </a:solidFill>
              </a:rPr>
              <a:t>These 10 rights were added to the Constitution as </a:t>
            </a:r>
            <a:r>
              <a:rPr lang="en-US" sz="2400" b="1" u="sng" dirty="0">
                <a:solidFill>
                  <a:srgbClr val="FF0000"/>
                </a:solidFill>
              </a:rPr>
              <a:t>amendments</a:t>
            </a:r>
            <a:r>
              <a:rPr lang="en-US" sz="2400" b="1" dirty="0">
                <a:solidFill>
                  <a:srgbClr val="FF0000"/>
                </a:solidFill>
              </a:rPr>
              <a:t>.  These are changes made to the Constitution.</a:t>
            </a:r>
          </a:p>
        </p:txBody>
      </p:sp>
    </p:spTree>
    <p:extLst>
      <p:ext uri="{BB962C8B-B14F-4D97-AF65-F5344CB8AC3E}">
        <p14:creationId xmlns:p14="http://schemas.microsoft.com/office/powerpoint/2010/main" val="322721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linds(horizontal)">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2732" y="2662990"/>
            <a:ext cx="3531268" cy="3531268"/>
          </a:xfrm>
          <a:prstGeom prst="rect">
            <a:avLst/>
          </a:prstGeom>
        </p:spPr>
      </p:pic>
      <p:sp>
        <p:nvSpPr>
          <p:cNvPr id="3" name="Subtitle 2"/>
          <p:cNvSpPr>
            <a:spLocks noGrp="1"/>
          </p:cNvSpPr>
          <p:nvPr>
            <p:ph type="subTitle" idx="1"/>
          </p:nvPr>
        </p:nvSpPr>
        <p:spPr>
          <a:xfrm>
            <a:off x="325216" y="296197"/>
            <a:ext cx="5702242" cy="5350623"/>
          </a:xfrm>
        </p:spPr>
        <p:txBody>
          <a:bodyPr>
            <a:noAutofit/>
          </a:bodyPr>
          <a:lstStyle/>
          <a:p>
            <a:pPr algn="l">
              <a:lnSpc>
                <a:spcPct val="130000"/>
              </a:lnSpc>
            </a:pPr>
            <a:r>
              <a:rPr lang="en-US" sz="2800" dirty="0" smtClean="0">
                <a:solidFill>
                  <a:schemeClr val="bg2">
                    <a:lumMod val="25000"/>
                  </a:schemeClr>
                </a:solidFill>
                <a:latin typeface="Abolon"/>
                <a:cs typeface="Abolon"/>
              </a:rPr>
              <a:t>When the Founding Fathers met to make amendments to the Articles of Confederation, they found the process too tedious.  They decided to scrap the current plan of government and start over. </a:t>
            </a:r>
            <a:r>
              <a:rPr lang="en-US" sz="2800" dirty="0">
                <a:solidFill>
                  <a:schemeClr val="bg2">
                    <a:lumMod val="25000"/>
                  </a:schemeClr>
                </a:solidFill>
                <a:latin typeface="Abolon"/>
                <a:cs typeface="Abolon"/>
              </a:rPr>
              <a:t> </a:t>
            </a:r>
            <a:r>
              <a:rPr lang="en-US" sz="2800" dirty="0" smtClean="0">
                <a:solidFill>
                  <a:schemeClr val="bg2">
                    <a:lumMod val="25000"/>
                  </a:schemeClr>
                </a:solidFill>
                <a:latin typeface="Abolon"/>
                <a:cs typeface="Abolon"/>
              </a:rPr>
              <a:t>What they create is known as the United States Constitution, and it is the result of </a:t>
            </a:r>
            <a:r>
              <a:rPr lang="en-US" sz="2800" b="1" u="sng" dirty="0" smtClean="0">
                <a:solidFill>
                  <a:srgbClr val="FF0000"/>
                </a:solidFill>
                <a:latin typeface="Abolon"/>
                <a:cs typeface="Abolon"/>
              </a:rPr>
              <a:t>FOUR</a:t>
            </a:r>
            <a:r>
              <a:rPr lang="en-US" sz="2800" dirty="0" smtClean="0">
                <a:solidFill>
                  <a:schemeClr val="bg2">
                    <a:lumMod val="25000"/>
                  </a:schemeClr>
                </a:solidFill>
                <a:latin typeface="Abolon"/>
                <a:cs typeface="Abolon"/>
              </a:rPr>
              <a:t> major compromises between different factions.</a:t>
            </a:r>
            <a:endParaRPr lang="en-US" sz="2800" dirty="0">
              <a:solidFill>
                <a:schemeClr val="bg2">
                  <a:lumMod val="25000"/>
                </a:schemeClr>
              </a:solidFill>
              <a:latin typeface="Abolon"/>
              <a:cs typeface="Abolon"/>
            </a:endParaRPr>
          </a:p>
        </p:txBody>
      </p:sp>
    </p:spTree>
    <p:extLst>
      <p:ext uri="{BB962C8B-B14F-4D97-AF65-F5344CB8AC3E}">
        <p14:creationId xmlns:p14="http://schemas.microsoft.com/office/powerpoint/2010/main" val="3922623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endParaRPr lang="en-US"/>
          </a:p>
        </p:txBody>
      </p:sp>
      <p:pic>
        <p:nvPicPr>
          <p:cNvPr id="6" name="Picture 5" descr="Screen Shot 2013-10-21 at 11.04.3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09118"/>
            <a:ext cx="9144000" cy="1292506"/>
          </a:xfrm>
          <a:prstGeom prst="rect">
            <a:avLst/>
          </a:prstGeom>
        </p:spPr>
      </p:pic>
    </p:spTree>
    <p:extLst>
      <p:ext uri="{BB962C8B-B14F-4D97-AF65-F5344CB8AC3E}">
        <p14:creationId xmlns:p14="http://schemas.microsoft.com/office/powerpoint/2010/main" val="3931020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descr="Screen Shot 2013-10-21 at 11.04.3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92506"/>
          </a:xfrm>
          <a:prstGeom prst="rect">
            <a:avLst/>
          </a:prstGeom>
        </p:spPr>
      </p:pic>
      <p:pic>
        <p:nvPicPr>
          <p:cNvPr id="5" name="Picture 4" descr="Screen Shot 2013-10-21 at 11.04.41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4756" y="1154381"/>
            <a:ext cx="6441537" cy="5703620"/>
          </a:xfrm>
          <a:prstGeom prst="rect">
            <a:avLst/>
          </a:prstGeom>
        </p:spPr>
      </p:pic>
      <p:sp>
        <p:nvSpPr>
          <p:cNvPr id="3" name="TextBox 2"/>
          <p:cNvSpPr txBox="1"/>
          <p:nvPr/>
        </p:nvSpPr>
        <p:spPr>
          <a:xfrm>
            <a:off x="3962846" y="1256101"/>
            <a:ext cx="3243720" cy="461665"/>
          </a:xfrm>
          <a:prstGeom prst="rect">
            <a:avLst/>
          </a:prstGeom>
          <a:noFill/>
        </p:spPr>
        <p:txBody>
          <a:bodyPr wrap="square" rtlCol="0">
            <a:spAutoFit/>
          </a:bodyPr>
          <a:lstStyle/>
          <a:p>
            <a:r>
              <a:rPr lang="en-US" sz="2400" b="1" dirty="0" smtClean="0">
                <a:solidFill>
                  <a:srgbClr val="FF0000"/>
                </a:solidFill>
              </a:rPr>
              <a:t>The Virginia Plan</a:t>
            </a:r>
            <a:endParaRPr lang="en-US" sz="2400" b="1" dirty="0">
              <a:solidFill>
                <a:srgbClr val="FF0000"/>
              </a:solidFill>
            </a:endParaRPr>
          </a:p>
        </p:txBody>
      </p:sp>
      <p:sp>
        <p:nvSpPr>
          <p:cNvPr id="6" name="TextBox 5"/>
          <p:cNvSpPr txBox="1"/>
          <p:nvPr/>
        </p:nvSpPr>
        <p:spPr>
          <a:xfrm>
            <a:off x="3319617" y="1870166"/>
            <a:ext cx="5172196" cy="461665"/>
          </a:xfrm>
          <a:prstGeom prst="rect">
            <a:avLst/>
          </a:prstGeom>
          <a:noFill/>
        </p:spPr>
        <p:txBody>
          <a:bodyPr wrap="square" rtlCol="0">
            <a:spAutoFit/>
          </a:bodyPr>
          <a:lstStyle/>
          <a:p>
            <a:r>
              <a:rPr lang="en-US" sz="2400" b="1" dirty="0" smtClean="0">
                <a:solidFill>
                  <a:srgbClr val="FF0000"/>
                </a:solidFill>
              </a:rPr>
              <a:t>Edmund Randolp</a:t>
            </a:r>
            <a:r>
              <a:rPr lang="en-US" sz="2400" b="1" dirty="0">
                <a:solidFill>
                  <a:srgbClr val="FF0000"/>
                </a:solidFill>
              </a:rPr>
              <a:t>h</a:t>
            </a:r>
          </a:p>
        </p:txBody>
      </p:sp>
      <p:sp>
        <p:nvSpPr>
          <p:cNvPr id="7" name="TextBox 6"/>
          <p:cNvSpPr txBox="1"/>
          <p:nvPr/>
        </p:nvSpPr>
        <p:spPr>
          <a:xfrm>
            <a:off x="2676993" y="2693658"/>
            <a:ext cx="4651978" cy="3046988"/>
          </a:xfrm>
          <a:prstGeom prst="rect">
            <a:avLst/>
          </a:prstGeom>
          <a:noFill/>
        </p:spPr>
        <p:txBody>
          <a:bodyPr wrap="square" rtlCol="0">
            <a:spAutoFit/>
          </a:bodyPr>
          <a:lstStyle/>
          <a:p>
            <a:pPr marL="342900" indent="-342900">
              <a:buFontTx/>
              <a:buChar char="-"/>
            </a:pPr>
            <a:r>
              <a:rPr lang="en-US" sz="2400" b="1" dirty="0" smtClean="0">
                <a:solidFill>
                  <a:srgbClr val="FF0000"/>
                </a:solidFill>
              </a:rPr>
              <a:t>Bicameral (two house) legislature</a:t>
            </a:r>
          </a:p>
          <a:p>
            <a:pPr marL="342900" indent="-342900">
              <a:buFontTx/>
              <a:buChar char="-"/>
            </a:pPr>
            <a:endParaRPr lang="en-US" sz="2400" b="1" dirty="0">
              <a:solidFill>
                <a:srgbClr val="FF0000"/>
              </a:solidFill>
            </a:endParaRPr>
          </a:p>
          <a:p>
            <a:pPr marL="342900" indent="-342900">
              <a:buFontTx/>
              <a:buChar char="-"/>
            </a:pPr>
            <a:r>
              <a:rPr lang="en-US" sz="2400" b="1" dirty="0" smtClean="0">
                <a:solidFill>
                  <a:srgbClr val="FF0000"/>
                </a:solidFill>
              </a:rPr>
              <a:t>Representation in both houses based on state’s population</a:t>
            </a:r>
          </a:p>
          <a:p>
            <a:pPr marL="342900" indent="-342900">
              <a:buFontTx/>
              <a:buChar char="-"/>
            </a:pPr>
            <a:endParaRPr lang="en-US" sz="2400" b="1" dirty="0">
              <a:solidFill>
                <a:srgbClr val="FF0000"/>
              </a:solidFill>
            </a:endParaRPr>
          </a:p>
          <a:p>
            <a:pPr marL="342900" indent="-342900">
              <a:buFontTx/>
              <a:buChar char="-"/>
            </a:pPr>
            <a:r>
              <a:rPr lang="en-US" sz="2400" b="1" dirty="0" smtClean="0">
                <a:solidFill>
                  <a:srgbClr val="FF0000"/>
                </a:solidFill>
              </a:rPr>
              <a:t>Greatly favors large (population) states</a:t>
            </a:r>
            <a:endParaRPr lang="en-US" sz="2400" b="1" dirty="0">
              <a:solidFill>
                <a:srgbClr val="FF0000"/>
              </a:solidFill>
            </a:endParaRPr>
          </a:p>
        </p:txBody>
      </p:sp>
    </p:spTree>
    <p:extLst>
      <p:ext uri="{BB962C8B-B14F-4D97-AF65-F5344CB8AC3E}">
        <p14:creationId xmlns:p14="http://schemas.microsoft.com/office/powerpoint/2010/main" val="405500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descr="Screen Shot 2013-10-21 at 11.04.3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92506"/>
          </a:xfrm>
          <a:prstGeom prst="rect">
            <a:avLst/>
          </a:prstGeom>
        </p:spPr>
      </p:pic>
      <p:pic>
        <p:nvPicPr>
          <p:cNvPr id="3" name="Picture 2" descr="Screen Shot 2013-10-21 at 11.04.50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36" y="1169258"/>
            <a:ext cx="6356058" cy="5688742"/>
          </a:xfrm>
          <a:prstGeom prst="rect">
            <a:avLst/>
          </a:prstGeom>
        </p:spPr>
      </p:pic>
      <p:sp>
        <p:nvSpPr>
          <p:cNvPr id="5" name="TextBox 4"/>
          <p:cNvSpPr txBox="1"/>
          <p:nvPr/>
        </p:nvSpPr>
        <p:spPr>
          <a:xfrm>
            <a:off x="3962846" y="1256101"/>
            <a:ext cx="3243720" cy="461665"/>
          </a:xfrm>
          <a:prstGeom prst="rect">
            <a:avLst/>
          </a:prstGeom>
          <a:noFill/>
        </p:spPr>
        <p:txBody>
          <a:bodyPr wrap="square" rtlCol="0">
            <a:spAutoFit/>
          </a:bodyPr>
          <a:lstStyle/>
          <a:p>
            <a:r>
              <a:rPr lang="en-US" sz="2400" b="1" dirty="0" smtClean="0">
                <a:solidFill>
                  <a:srgbClr val="FF0000"/>
                </a:solidFill>
              </a:rPr>
              <a:t>The New Jersey Plan</a:t>
            </a:r>
            <a:endParaRPr lang="en-US" sz="2400" b="1" dirty="0">
              <a:solidFill>
                <a:srgbClr val="FF0000"/>
              </a:solidFill>
            </a:endParaRPr>
          </a:p>
        </p:txBody>
      </p:sp>
      <p:sp>
        <p:nvSpPr>
          <p:cNvPr id="6" name="TextBox 5"/>
          <p:cNvSpPr txBox="1"/>
          <p:nvPr/>
        </p:nvSpPr>
        <p:spPr>
          <a:xfrm>
            <a:off x="3442021" y="1797889"/>
            <a:ext cx="3243720" cy="461665"/>
          </a:xfrm>
          <a:prstGeom prst="rect">
            <a:avLst/>
          </a:prstGeom>
          <a:noFill/>
        </p:spPr>
        <p:txBody>
          <a:bodyPr wrap="square" rtlCol="0">
            <a:spAutoFit/>
          </a:bodyPr>
          <a:lstStyle/>
          <a:p>
            <a:r>
              <a:rPr lang="en-US" sz="2400" b="1" dirty="0" smtClean="0">
                <a:solidFill>
                  <a:srgbClr val="FF0000"/>
                </a:solidFill>
              </a:rPr>
              <a:t>William Patterson</a:t>
            </a:r>
            <a:endParaRPr lang="en-US" sz="2400" b="1" dirty="0">
              <a:solidFill>
                <a:srgbClr val="FF0000"/>
              </a:solidFill>
            </a:endParaRPr>
          </a:p>
        </p:txBody>
      </p:sp>
      <p:sp>
        <p:nvSpPr>
          <p:cNvPr id="7" name="TextBox 6"/>
          <p:cNvSpPr txBox="1"/>
          <p:nvPr/>
        </p:nvSpPr>
        <p:spPr>
          <a:xfrm>
            <a:off x="2172680" y="2708959"/>
            <a:ext cx="5447000" cy="1938992"/>
          </a:xfrm>
          <a:prstGeom prst="rect">
            <a:avLst/>
          </a:prstGeom>
          <a:noFill/>
        </p:spPr>
        <p:txBody>
          <a:bodyPr wrap="square" rtlCol="0">
            <a:spAutoFit/>
          </a:bodyPr>
          <a:lstStyle/>
          <a:p>
            <a:pPr marL="342900" indent="-342900">
              <a:buFontTx/>
              <a:buChar char="-"/>
            </a:pPr>
            <a:r>
              <a:rPr lang="en-US" sz="2400" b="1" dirty="0" smtClean="0">
                <a:solidFill>
                  <a:srgbClr val="FF0000"/>
                </a:solidFill>
              </a:rPr>
              <a:t>Unicameral (one house) legislature</a:t>
            </a:r>
          </a:p>
          <a:p>
            <a:pPr marL="342900" indent="-342900">
              <a:buFontTx/>
              <a:buChar char="-"/>
            </a:pPr>
            <a:endParaRPr lang="en-US" sz="2400" b="1" dirty="0">
              <a:solidFill>
                <a:srgbClr val="FF0000"/>
              </a:solidFill>
            </a:endParaRPr>
          </a:p>
          <a:p>
            <a:pPr marL="342900" indent="-342900">
              <a:buFontTx/>
              <a:buChar char="-"/>
            </a:pPr>
            <a:r>
              <a:rPr lang="en-US" sz="2400" b="1" dirty="0" smtClean="0">
                <a:solidFill>
                  <a:srgbClr val="FF0000"/>
                </a:solidFill>
              </a:rPr>
              <a:t>Representation based on equality; each state gets 1 representative</a:t>
            </a:r>
          </a:p>
          <a:p>
            <a:endParaRPr lang="en-US" sz="2400" b="1" dirty="0" smtClean="0">
              <a:solidFill>
                <a:srgbClr val="FF0000"/>
              </a:solidFill>
            </a:endParaRPr>
          </a:p>
        </p:txBody>
      </p:sp>
      <p:sp>
        <p:nvSpPr>
          <p:cNvPr id="8" name="Rectangle 7"/>
          <p:cNvSpPr/>
          <p:nvPr/>
        </p:nvSpPr>
        <p:spPr>
          <a:xfrm>
            <a:off x="2205546" y="4647951"/>
            <a:ext cx="5505939" cy="1938992"/>
          </a:xfrm>
          <a:prstGeom prst="rect">
            <a:avLst/>
          </a:prstGeom>
        </p:spPr>
        <p:txBody>
          <a:bodyPr wrap="square">
            <a:spAutoFit/>
          </a:bodyPr>
          <a:lstStyle/>
          <a:p>
            <a:pPr marL="342900" indent="-342900">
              <a:buFontTx/>
              <a:buChar char="-"/>
            </a:pPr>
            <a:r>
              <a:rPr lang="en-US" sz="2400" b="1" dirty="0">
                <a:solidFill>
                  <a:srgbClr val="FF0000"/>
                </a:solidFill>
              </a:rPr>
              <a:t>Very similar to old system under Articles of Confederation</a:t>
            </a:r>
          </a:p>
          <a:p>
            <a:pPr marL="342900" indent="-342900">
              <a:buFontTx/>
              <a:buChar char="-"/>
            </a:pPr>
            <a:endParaRPr lang="en-US" sz="2400" b="1" dirty="0">
              <a:solidFill>
                <a:srgbClr val="FF0000"/>
              </a:solidFill>
            </a:endParaRPr>
          </a:p>
          <a:p>
            <a:pPr marL="342900" indent="-342900">
              <a:buFontTx/>
              <a:buChar char="-"/>
            </a:pPr>
            <a:r>
              <a:rPr lang="en-US" sz="2400" b="1" dirty="0">
                <a:solidFill>
                  <a:srgbClr val="FF0000"/>
                </a:solidFill>
              </a:rPr>
              <a:t>Favors small states, since their vote would be swallowed up under VA Plan</a:t>
            </a:r>
          </a:p>
        </p:txBody>
      </p:sp>
    </p:spTree>
    <p:extLst>
      <p:ext uri="{BB962C8B-B14F-4D97-AF65-F5344CB8AC3E}">
        <p14:creationId xmlns:p14="http://schemas.microsoft.com/office/powerpoint/2010/main" val="614713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descr="Screen Shot 2013-10-21 at 11.05.0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92506"/>
            <a:ext cx="9144000" cy="5565493"/>
          </a:xfrm>
          <a:prstGeom prst="rect">
            <a:avLst/>
          </a:prstGeom>
        </p:spPr>
      </p:pic>
      <p:pic>
        <p:nvPicPr>
          <p:cNvPr id="4" name="Picture 3" descr="Screen Shot 2013-10-21 at 11.04.33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2990"/>
            <a:ext cx="9144000" cy="1292506"/>
          </a:xfrm>
          <a:prstGeom prst="rect">
            <a:avLst/>
          </a:prstGeom>
        </p:spPr>
      </p:pic>
      <p:sp>
        <p:nvSpPr>
          <p:cNvPr id="6" name="TextBox 5"/>
          <p:cNvSpPr txBox="1"/>
          <p:nvPr/>
        </p:nvSpPr>
        <p:spPr>
          <a:xfrm>
            <a:off x="2050276" y="1856999"/>
            <a:ext cx="3243720" cy="461665"/>
          </a:xfrm>
          <a:prstGeom prst="rect">
            <a:avLst/>
          </a:prstGeom>
          <a:noFill/>
        </p:spPr>
        <p:txBody>
          <a:bodyPr wrap="square" rtlCol="0">
            <a:spAutoFit/>
          </a:bodyPr>
          <a:lstStyle/>
          <a:p>
            <a:r>
              <a:rPr lang="en-US" sz="2400" b="1" dirty="0" smtClean="0">
                <a:solidFill>
                  <a:srgbClr val="FF0000"/>
                </a:solidFill>
              </a:rPr>
              <a:t>The Great Compromise</a:t>
            </a:r>
            <a:endParaRPr lang="en-US" sz="2400" b="1" dirty="0">
              <a:solidFill>
                <a:srgbClr val="FF0000"/>
              </a:solidFill>
            </a:endParaRPr>
          </a:p>
        </p:txBody>
      </p:sp>
      <p:sp>
        <p:nvSpPr>
          <p:cNvPr id="7" name="TextBox 6"/>
          <p:cNvSpPr txBox="1"/>
          <p:nvPr/>
        </p:nvSpPr>
        <p:spPr>
          <a:xfrm>
            <a:off x="5443080" y="1923360"/>
            <a:ext cx="3243720" cy="369332"/>
          </a:xfrm>
          <a:prstGeom prst="rect">
            <a:avLst/>
          </a:prstGeom>
          <a:noFill/>
        </p:spPr>
        <p:txBody>
          <a:bodyPr wrap="square" rtlCol="0">
            <a:spAutoFit/>
          </a:bodyPr>
          <a:lstStyle/>
          <a:p>
            <a:r>
              <a:rPr lang="en-US" b="1" dirty="0" smtClean="0">
                <a:solidFill>
                  <a:srgbClr val="FF0000"/>
                </a:solidFill>
              </a:rPr>
              <a:t>(The Connecticut Compromise)</a:t>
            </a:r>
            <a:endParaRPr lang="en-US" b="1" dirty="0">
              <a:solidFill>
                <a:srgbClr val="FF0000"/>
              </a:solidFill>
            </a:endParaRPr>
          </a:p>
        </p:txBody>
      </p:sp>
      <p:sp>
        <p:nvSpPr>
          <p:cNvPr id="8" name="TextBox 7"/>
          <p:cNvSpPr txBox="1"/>
          <p:nvPr/>
        </p:nvSpPr>
        <p:spPr>
          <a:xfrm>
            <a:off x="2202676" y="2224932"/>
            <a:ext cx="3243720" cy="461665"/>
          </a:xfrm>
          <a:prstGeom prst="rect">
            <a:avLst/>
          </a:prstGeom>
          <a:noFill/>
        </p:spPr>
        <p:txBody>
          <a:bodyPr wrap="square" rtlCol="0">
            <a:spAutoFit/>
          </a:bodyPr>
          <a:lstStyle/>
          <a:p>
            <a:r>
              <a:rPr lang="en-US" sz="2400" b="1" dirty="0" smtClean="0">
                <a:solidFill>
                  <a:srgbClr val="FF0000"/>
                </a:solidFill>
              </a:rPr>
              <a:t>Roger Sherman</a:t>
            </a:r>
            <a:endParaRPr lang="en-US" sz="2400" b="1" dirty="0">
              <a:solidFill>
                <a:srgbClr val="FF0000"/>
              </a:solidFill>
            </a:endParaRPr>
          </a:p>
        </p:txBody>
      </p:sp>
      <p:sp>
        <p:nvSpPr>
          <p:cNvPr id="9" name="TextBox 8"/>
          <p:cNvSpPr txBox="1"/>
          <p:nvPr/>
        </p:nvSpPr>
        <p:spPr>
          <a:xfrm>
            <a:off x="1559446" y="2847588"/>
            <a:ext cx="6733459" cy="1938992"/>
          </a:xfrm>
          <a:prstGeom prst="rect">
            <a:avLst/>
          </a:prstGeom>
          <a:noFill/>
        </p:spPr>
        <p:txBody>
          <a:bodyPr wrap="square" rtlCol="0">
            <a:spAutoFit/>
          </a:bodyPr>
          <a:lstStyle/>
          <a:p>
            <a:pPr marL="342900" indent="-342900">
              <a:buFontTx/>
              <a:buChar char="-"/>
            </a:pPr>
            <a:r>
              <a:rPr lang="en-US" sz="2400" b="1" dirty="0" smtClean="0">
                <a:solidFill>
                  <a:srgbClr val="FF0000"/>
                </a:solidFill>
              </a:rPr>
              <a:t>Creates bicameral legislature</a:t>
            </a:r>
          </a:p>
          <a:p>
            <a:pPr marL="342900" indent="-342900">
              <a:buFontTx/>
              <a:buChar char="-"/>
            </a:pPr>
            <a:endParaRPr lang="en-US" sz="2400" b="1" dirty="0">
              <a:solidFill>
                <a:srgbClr val="FF0000"/>
              </a:solidFill>
            </a:endParaRPr>
          </a:p>
          <a:p>
            <a:pPr marL="342900" indent="-342900">
              <a:buFontTx/>
              <a:buChar char="-"/>
            </a:pPr>
            <a:r>
              <a:rPr lang="en-US" sz="2400" b="1" dirty="0" smtClean="0">
                <a:solidFill>
                  <a:srgbClr val="FF0000"/>
                </a:solidFill>
              </a:rPr>
              <a:t>Upper house (Senate) based on equality</a:t>
            </a:r>
          </a:p>
          <a:p>
            <a:pPr marL="800100" lvl="1" indent="-342900">
              <a:buFontTx/>
              <a:buChar char="-"/>
            </a:pPr>
            <a:r>
              <a:rPr lang="en-US" sz="2400" b="1" dirty="0" smtClean="0">
                <a:solidFill>
                  <a:srgbClr val="FF0000"/>
                </a:solidFill>
              </a:rPr>
              <a:t>Each state receives 2 senators</a:t>
            </a:r>
            <a:endParaRPr lang="en-US" sz="2400" b="1" dirty="0">
              <a:solidFill>
                <a:srgbClr val="FF0000"/>
              </a:solidFill>
            </a:endParaRPr>
          </a:p>
          <a:p>
            <a:pPr marL="800100" lvl="1" indent="-342900">
              <a:buFontTx/>
              <a:buChar char="-"/>
            </a:pPr>
            <a:r>
              <a:rPr lang="en-US" sz="2400" b="1" dirty="0" smtClean="0">
                <a:solidFill>
                  <a:srgbClr val="FF0000"/>
                </a:solidFill>
              </a:rPr>
              <a:t>Serve 6 year terms</a:t>
            </a:r>
          </a:p>
        </p:txBody>
      </p:sp>
      <p:sp>
        <p:nvSpPr>
          <p:cNvPr id="3" name="Rectangle 2"/>
          <p:cNvSpPr/>
          <p:nvPr/>
        </p:nvSpPr>
        <p:spPr>
          <a:xfrm>
            <a:off x="1735179" y="5037876"/>
            <a:ext cx="6557726" cy="1569660"/>
          </a:xfrm>
          <a:prstGeom prst="rect">
            <a:avLst/>
          </a:prstGeom>
        </p:spPr>
        <p:txBody>
          <a:bodyPr wrap="square">
            <a:spAutoFit/>
          </a:bodyPr>
          <a:lstStyle/>
          <a:p>
            <a:pPr marL="342900" indent="-342900">
              <a:buFontTx/>
              <a:buChar char="-"/>
            </a:pPr>
            <a:r>
              <a:rPr lang="en-US" sz="2400" b="1" dirty="0">
                <a:solidFill>
                  <a:srgbClr val="FF0000"/>
                </a:solidFill>
              </a:rPr>
              <a:t>Lower house (House of Representatives) based on a state’s population</a:t>
            </a:r>
          </a:p>
          <a:p>
            <a:pPr marL="800100" lvl="1" indent="-342900">
              <a:buFontTx/>
              <a:buChar char="-"/>
            </a:pPr>
            <a:r>
              <a:rPr lang="en-US" sz="2400" b="1" dirty="0">
                <a:solidFill>
                  <a:srgbClr val="FF0000"/>
                </a:solidFill>
              </a:rPr>
              <a:t>A representative for every 30,000 people</a:t>
            </a:r>
          </a:p>
          <a:p>
            <a:pPr marL="800100" lvl="1" indent="-342900">
              <a:buFontTx/>
              <a:buChar char="-"/>
            </a:pPr>
            <a:r>
              <a:rPr lang="en-US" sz="2400" b="1" dirty="0">
                <a:solidFill>
                  <a:srgbClr val="FF0000"/>
                </a:solidFill>
              </a:rPr>
              <a:t>Serve 2 year terms</a:t>
            </a:r>
          </a:p>
        </p:txBody>
      </p:sp>
    </p:spTree>
    <p:extLst>
      <p:ext uri="{BB962C8B-B14F-4D97-AF65-F5344CB8AC3E}">
        <p14:creationId xmlns:p14="http://schemas.microsoft.com/office/powerpoint/2010/main" val="56068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linds(horizontal)">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endParaRPr lang="en-US"/>
          </a:p>
        </p:txBody>
      </p:sp>
      <p:pic>
        <p:nvPicPr>
          <p:cNvPr id="5" name="Picture 4" descr="Screen Shot 2013-10-22 at 1.21.5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21437"/>
            <a:ext cx="9144000" cy="1307539"/>
          </a:xfrm>
          <a:prstGeom prst="rect">
            <a:avLst/>
          </a:prstGeom>
        </p:spPr>
      </p:pic>
    </p:spTree>
    <p:extLst>
      <p:ext uri="{BB962C8B-B14F-4D97-AF65-F5344CB8AC3E}">
        <p14:creationId xmlns:p14="http://schemas.microsoft.com/office/powerpoint/2010/main" val="1967093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descr="Screen Shot 2013-10-21 at 11.04.4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4756" y="1154381"/>
            <a:ext cx="6441537" cy="5703620"/>
          </a:xfrm>
          <a:prstGeom prst="rect">
            <a:avLst/>
          </a:prstGeom>
        </p:spPr>
      </p:pic>
      <p:pic>
        <p:nvPicPr>
          <p:cNvPr id="6" name="Picture 5" descr="Screen Shot 2013-10-22 at 1.21.50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4087"/>
            <a:ext cx="9144000" cy="1307539"/>
          </a:xfrm>
          <a:prstGeom prst="rect">
            <a:avLst/>
          </a:prstGeom>
        </p:spPr>
      </p:pic>
      <p:sp>
        <p:nvSpPr>
          <p:cNvPr id="7" name="TextBox 6"/>
          <p:cNvSpPr txBox="1"/>
          <p:nvPr/>
        </p:nvSpPr>
        <p:spPr>
          <a:xfrm>
            <a:off x="3641540" y="1246174"/>
            <a:ext cx="3243720" cy="461665"/>
          </a:xfrm>
          <a:prstGeom prst="rect">
            <a:avLst/>
          </a:prstGeom>
          <a:noFill/>
        </p:spPr>
        <p:txBody>
          <a:bodyPr wrap="square" rtlCol="0">
            <a:spAutoFit/>
          </a:bodyPr>
          <a:lstStyle/>
          <a:p>
            <a:r>
              <a:rPr lang="en-US" sz="2400" b="1" dirty="0" smtClean="0">
                <a:solidFill>
                  <a:srgbClr val="FF0000"/>
                </a:solidFill>
              </a:rPr>
              <a:t>Slaves Count!</a:t>
            </a:r>
            <a:endParaRPr lang="en-US" sz="2400" b="1" dirty="0">
              <a:solidFill>
                <a:srgbClr val="FF0000"/>
              </a:solidFill>
            </a:endParaRPr>
          </a:p>
        </p:txBody>
      </p:sp>
      <p:sp>
        <p:nvSpPr>
          <p:cNvPr id="8" name="TextBox 7"/>
          <p:cNvSpPr txBox="1"/>
          <p:nvPr/>
        </p:nvSpPr>
        <p:spPr>
          <a:xfrm>
            <a:off x="3380824" y="1757033"/>
            <a:ext cx="3243720" cy="461665"/>
          </a:xfrm>
          <a:prstGeom prst="rect">
            <a:avLst/>
          </a:prstGeom>
          <a:noFill/>
        </p:spPr>
        <p:txBody>
          <a:bodyPr wrap="square" rtlCol="0">
            <a:spAutoFit/>
          </a:bodyPr>
          <a:lstStyle/>
          <a:p>
            <a:r>
              <a:rPr lang="en-US" sz="2400" b="1" dirty="0" smtClean="0">
                <a:solidFill>
                  <a:srgbClr val="FF0000"/>
                </a:solidFill>
              </a:rPr>
              <a:t>Southern States</a:t>
            </a:r>
            <a:endParaRPr lang="en-US" sz="2400" b="1" dirty="0">
              <a:solidFill>
                <a:srgbClr val="FF0000"/>
              </a:solidFill>
            </a:endParaRPr>
          </a:p>
        </p:txBody>
      </p:sp>
      <p:sp>
        <p:nvSpPr>
          <p:cNvPr id="9" name="TextBox 8"/>
          <p:cNvSpPr txBox="1"/>
          <p:nvPr/>
        </p:nvSpPr>
        <p:spPr>
          <a:xfrm>
            <a:off x="2385682" y="2659108"/>
            <a:ext cx="4866785" cy="3046988"/>
          </a:xfrm>
          <a:prstGeom prst="rect">
            <a:avLst/>
          </a:prstGeom>
          <a:noFill/>
        </p:spPr>
        <p:txBody>
          <a:bodyPr wrap="square" rtlCol="0">
            <a:spAutoFit/>
          </a:bodyPr>
          <a:lstStyle/>
          <a:p>
            <a:pPr marL="342900" indent="-342900">
              <a:buFontTx/>
              <a:buChar char="-"/>
            </a:pPr>
            <a:r>
              <a:rPr lang="en-US" sz="2400" b="1" dirty="0" smtClean="0">
                <a:solidFill>
                  <a:srgbClr val="FF0000"/>
                </a:solidFill>
              </a:rPr>
              <a:t>When counting a state’s population, slaves count just as a free person would</a:t>
            </a:r>
          </a:p>
          <a:p>
            <a:pPr marL="342900" indent="-342900">
              <a:buFontTx/>
              <a:buChar char="-"/>
            </a:pPr>
            <a:endParaRPr lang="en-US" sz="2400" b="1" dirty="0">
              <a:solidFill>
                <a:srgbClr val="FF0000"/>
              </a:solidFill>
            </a:endParaRPr>
          </a:p>
          <a:p>
            <a:pPr marL="342900" indent="-342900">
              <a:buFontTx/>
              <a:buChar char="-"/>
            </a:pPr>
            <a:r>
              <a:rPr lang="en-US" sz="2400" b="1" dirty="0" smtClean="0">
                <a:solidFill>
                  <a:srgbClr val="FF0000"/>
                </a:solidFill>
              </a:rPr>
              <a:t>Favors slave states</a:t>
            </a:r>
          </a:p>
          <a:p>
            <a:pPr marL="342900" indent="-342900">
              <a:buFontTx/>
              <a:buChar char="-"/>
            </a:pPr>
            <a:endParaRPr lang="en-US" sz="2400" b="1" dirty="0">
              <a:solidFill>
                <a:srgbClr val="FF0000"/>
              </a:solidFill>
            </a:endParaRPr>
          </a:p>
          <a:p>
            <a:pPr marL="342900" indent="-342900">
              <a:buFontTx/>
              <a:buChar char="-"/>
            </a:pPr>
            <a:r>
              <a:rPr lang="en-US" sz="2400" b="1" dirty="0" smtClean="0">
                <a:solidFill>
                  <a:srgbClr val="FF0000"/>
                </a:solidFill>
              </a:rPr>
              <a:t>Would give slave states more representatives in the House</a:t>
            </a:r>
            <a:endParaRPr lang="en-US" sz="2400" b="1" dirty="0">
              <a:solidFill>
                <a:srgbClr val="FF0000"/>
              </a:solidFill>
            </a:endParaRPr>
          </a:p>
        </p:txBody>
      </p:sp>
    </p:spTree>
    <p:extLst>
      <p:ext uri="{BB962C8B-B14F-4D97-AF65-F5344CB8AC3E}">
        <p14:creationId xmlns:p14="http://schemas.microsoft.com/office/powerpoint/2010/main" val="334837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3638</TotalTime>
  <Words>607</Words>
  <Application>Microsoft Office PowerPoint</Application>
  <PresentationFormat>On-screen Show (4:3)</PresentationFormat>
  <Paragraphs>89</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Abolon</vt:lpstr>
      <vt:lpstr>Arial</vt:lpstr>
      <vt:lpstr>Calibri</vt:lpstr>
      <vt:lpstr>Office Theme</vt:lpstr>
      <vt:lpstr>Essential Question</vt:lpstr>
      <vt:lpstr>COMPROMISES</vt:lpstr>
      <vt:lpstr>PowerPoint Presentation</vt:lpstr>
      <vt:lpstr> </vt:lpstr>
      <vt:lpstr>PowerPoint Presentation</vt:lpstr>
      <vt:lpstr>PowerPoint Presentation</vt:lpstr>
      <vt:lpstr>PowerPoint Presentation</vt:lpstr>
      <vt:lpstr> </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Will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Federalists:</dc:title>
  <dc:creator>c g</dc:creator>
  <cp:lastModifiedBy>Elizabeth Trax</cp:lastModifiedBy>
  <cp:revision>19</cp:revision>
  <dcterms:created xsi:type="dcterms:W3CDTF">2013-10-22T01:00:51Z</dcterms:created>
  <dcterms:modified xsi:type="dcterms:W3CDTF">2017-12-14T14:30:17Z</dcterms:modified>
</cp:coreProperties>
</file>