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828" r:id="rId2"/>
  </p:sldMasterIdLst>
  <p:notesMasterIdLst>
    <p:notesMasterId r:id="rId12"/>
  </p:notesMasterIdLst>
  <p:sldIdLst>
    <p:sldId id="285" r:id="rId3"/>
    <p:sldId id="273" r:id="rId4"/>
    <p:sldId id="256" r:id="rId5"/>
    <p:sldId id="257" r:id="rId6"/>
    <p:sldId id="279" r:id="rId7"/>
    <p:sldId id="258" r:id="rId8"/>
    <p:sldId id="280" r:id="rId9"/>
    <p:sldId id="259" r:id="rId10"/>
    <p:sldId id="284" r:id="rId11"/>
  </p:sldIdLst>
  <p:sldSz cx="13004800" cy="9753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/>
    <p:restoredTop sz="94651"/>
  </p:normalViewPr>
  <p:slideViewPr>
    <p:cSldViewPr>
      <p:cViewPr varScale="1">
        <p:scale>
          <a:sx n="32" d="100"/>
          <a:sy n="32" d="100"/>
        </p:scale>
        <p:origin x="1291" y="5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02C70E-047E-4021-A1CF-57A128DC4B9A}" type="datetimeFigureOut">
              <a:rPr lang="en-US" altLang="en-US"/>
              <a:pPr>
                <a:defRPr/>
              </a:pPr>
              <a:t>5/7/2018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224A70-FEAA-40E7-A57D-0E5F981E6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434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303951-63C0-438D-A861-53932A9551B4}" type="slidenum">
              <a:rPr lang="en-US" altLang="en-US">
                <a:solidFill>
                  <a:srgbClr val="000000"/>
                </a:solidFill>
                <a:latin typeface="Gill Sans" charset="0"/>
                <a:ea typeface="ヒラギノ角ゴ ProN W3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Gill Sans" charset="0"/>
              <a:ea typeface="ヒラギノ角ゴ ProN W3" charset="-128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46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altLang="en-US" dirty="0" smtClean="0"/>
              <a:t>Use placemat consensus for the Anaconda Plan…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573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22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952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2218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079398"/>
            <a:ext cx="10728960" cy="507187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1378" spc="-7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387" y="6336883"/>
            <a:ext cx="10728960" cy="1625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 algn="ctr">
              <a:buNone/>
              <a:defRPr sz="3413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901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5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79398"/>
            <a:ext cx="10728960" cy="507187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137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6333338"/>
            <a:ext cx="10728960" cy="1625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4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432" y="2625046"/>
            <a:ext cx="5266944" cy="5722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448" y="2625045"/>
            <a:ext cx="5266944" cy="572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52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3672654"/>
            <a:ext cx="5266944" cy="4674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448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448" y="3672653"/>
            <a:ext cx="5266944" cy="4674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07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72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31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320843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09409" y="0"/>
            <a:ext cx="68275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845311"/>
            <a:ext cx="3413760" cy="3251200"/>
          </a:xfrm>
        </p:spPr>
        <p:txBody>
          <a:bodyPr anchor="b">
            <a:norm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0" y="1040384"/>
            <a:ext cx="6925056" cy="747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4161536"/>
            <a:ext cx="3413760" cy="480586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6547" y="9187252"/>
            <a:ext cx="2793078" cy="519289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0640" y="9187252"/>
            <a:ext cx="4958080" cy="51928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3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669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044267"/>
            <a:ext cx="13001414" cy="2709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990330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7217664"/>
            <a:ext cx="10793984" cy="1170432"/>
          </a:xfrm>
        </p:spPr>
        <p:txBody>
          <a:bodyPr tIns="0" bIns="0" anchor="b">
            <a:no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3004784" cy="699033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432" y="8401101"/>
            <a:ext cx="10793984" cy="84531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7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0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86385"/>
            <a:ext cx="2804160" cy="81918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86385"/>
            <a:ext cx="8249920" cy="8191855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5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5322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84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19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05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3425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7410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8424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103360"/>
            <a:ext cx="13004801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008805"/>
            <a:ext cx="13004801" cy="945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1" y="2625044"/>
            <a:ext cx="10728961" cy="57221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4" y="9187252"/>
            <a:ext cx="263708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1932" y="9187252"/>
            <a:ext cx="514432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0490" y="9187252"/>
            <a:ext cx="139949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3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73101" y="2471602"/>
            <a:ext cx="106314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6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300460" rtl="0" eaLnBrk="1" latinLnBrk="0" hangingPunct="1">
        <a:lnSpc>
          <a:spcPct val="85000"/>
        </a:lnSpc>
        <a:spcBef>
          <a:spcPct val="0"/>
        </a:spcBef>
        <a:buNone/>
        <a:defRPr sz="6827" kern="1200" spc="-7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30046" indent="-130046" algn="l" defTabSz="1300460" rtl="0" eaLnBrk="1" latinLnBrk="0" hangingPunct="1">
        <a:lnSpc>
          <a:spcPct val="90000"/>
        </a:lnSpc>
        <a:spcBef>
          <a:spcPts val="1707"/>
        </a:spcBef>
        <a:spcAft>
          <a:spcPts val="28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6193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6285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377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26469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6442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4886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3330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1774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 anchor="ctr">
            <a:no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Essential Questions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743200"/>
            <a:ext cx="12268200" cy="6400800"/>
          </a:xfrm>
        </p:spPr>
        <p:txBody>
          <a:bodyPr>
            <a:normAutofit/>
          </a:bodyPr>
          <a:lstStyle/>
          <a:p>
            <a:pPr marL="266700" indent="0" algn="ctr">
              <a:buNone/>
            </a:pPr>
            <a:r>
              <a:rPr lang="en-US" sz="6000" dirty="0" smtClean="0"/>
              <a:t>What were the advantages and disadvantages of the North and South going into the Civil War?</a:t>
            </a:r>
          </a:p>
          <a:p>
            <a:pPr marL="266700" indent="0" algn="ctr">
              <a:buNone/>
            </a:pPr>
            <a:r>
              <a:rPr lang="en-US" sz="6000" dirty="0" smtClean="0"/>
              <a:t>What were the war aims and strategies of the Union and the Confederacy entering the war?</a:t>
            </a:r>
          </a:p>
          <a:p>
            <a:pPr marL="266700" indent="0" algn="ctr">
              <a:buNone/>
            </a:pPr>
            <a:r>
              <a:rPr lang="en-US" sz="6000" dirty="0" smtClean="0"/>
              <a:t>SS.8.A.5.5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9374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Strengths &amp; Weaknesses of the Union and the Confederacy!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Group 1"/>
          <p:cNvGraphicFramePr>
            <a:graphicFrameLocks noGrp="1"/>
          </p:cNvGraphicFramePr>
          <p:nvPr/>
        </p:nvGraphicFramePr>
        <p:xfrm>
          <a:off x="254000" y="165100"/>
          <a:ext cx="12550775" cy="9367842"/>
        </p:xfrm>
        <a:graphic>
          <a:graphicData uri="http://schemas.openxmlformats.org/drawingml/2006/table">
            <a:tbl>
              <a:tblPr/>
              <a:tblGrid>
                <a:gridCol w="4183063"/>
                <a:gridCol w="4184650"/>
                <a:gridCol w="4183062"/>
              </a:tblGrid>
              <a:tr h="1033462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CATEGORY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NORTH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SOUTH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eaLnBrk="0" hangingPunct="0"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715" name="Picture 1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254000"/>
            <a:ext cx="80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16" name="Picture 1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550" y="190500"/>
            <a:ext cx="660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Group 1"/>
          <p:cNvGraphicFramePr>
            <a:graphicFrameLocks noGrp="1"/>
          </p:cNvGraphicFramePr>
          <p:nvPr/>
        </p:nvGraphicFramePr>
        <p:xfrm>
          <a:off x="203200" y="11113"/>
          <a:ext cx="12496800" cy="9544050"/>
        </p:xfrm>
        <a:graphic>
          <a:graphicData uri="http://schemas.openxmlformats.org/drawingml/2006/table">
            <a:tbl>
              <a:tblPr/>
              <a:tblGrid>
                <a:gridCol w="4165600"/>
                <a:gridCol w="4165600"/>
                <a:gridCol w="4165600"/>
              </a:tblGrid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CATEGORY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NORTH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SOUTH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Other Names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No. Of States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Population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Leadership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675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Railroads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92600" y="1828800"/>
            <a:ext cx="4267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/>
              <a:t>Union, United States of America, USA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8483600" y="1600200"/>
            <a:ext cx="42672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/>
              <a:t>Confederacy, Confederate States of America, CSA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69013" y="3657600"/>
            <a:ext cx="8540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23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12400" y="3657600"/>
            <a:ext cx="855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11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26000" y="5181600"/>
            <a:ext cx="2689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22,000,000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924800" y="4876800"/>
            <a:ext cx="55118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9,000,000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(includes 3,500,000 slaves)</a:t>
            </a:r>
            <a:endParaRPr lang="en-US" altLang="en-US" sz="30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45000" y="6858000"/>
            <a:ext cx="40687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Abraham Lincoln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64600" y="6858000"/>
            <a:ext cx="3592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Jefferson Davis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21200" y="8154988"/>
            <a:ext cx="36766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75% of nation</a:t>
            </a:r>
            <a:r>
              <a:rPr lang="ja-JP" altLang="en-US" sz="4400">
                <a:latin typeface="Arial" panose="020B0604020202020204" pitchFamily="34" charset="0"/>
              </a:rPr>
              <a:t>’</a:t>
            </a:r>
            <a:r>
              <a:rPr lang="en-US" altLang="ja-JP" sz="4400"/>
              <a:t>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railroads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788400" y="8077200"/>
            <a:ext cx="36766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25% of nation</a:t>
            </a:r>
            <a:r>
              <a:rPr lang="ja-JP" altLang="en-US" sz="4400">
                <a:latin typeface="Arial" panose="020B0604020202020204" pitchFamily="34" charset="0"/>
              </a:rPr>
              <a:t>’</a:t>
            </a:r>
            <a:r>
              <a:rPr lang="en-US" altLang="ja-JP" sz="4400"/>
              <a:t>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railroads</a:t>
            </a:r>
          </a:p>
        </p:txBody>
      </p:sp>
      <p:pic>
        <p:nvPicPr>
          <p:cNvPr id="77" name="Picture 1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254000"/>
            <a:ext cx="80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550" y="190500"/>
            <a:ext cx="660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727200"/>
          </a:xfrm>
        </p:spPr>
        <p:txBody>
          <a:bodyPr/>
          <a:lstStyle/>
          <a:p>
            <a:r>
              <a:rPr lang="en-US" altLang="en-US" sz="3500" smtClean="0"/>
              <a:t>Border State: state that allowed slavery but </a:t>
            </a:r>
            <a:r>
              <a:rPr lang="en-US" altLang="en-US" sz="3500" b="1" smtClean="0"/>
              <a:t>did not secede</a:t>
            </a:r>
            <a:r>
              <a:rPr lang="en-US" altLang="en-US" sz="3500" smtClean="0"/>
              <a:t> the Union.  </a:t>
            </a:r>
          </a:p>
        </p:txBody>
      </p:sp>
      <p:pic>
        <p:nvPicPr>
          <p:cNvPr id="3379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1600200"/>
            <a:ext cx="13100051" cy="81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Group 1"/>
          <p:cNvGraphicFramePr>
            <a:graphicFrameLocks noGrp="1"/>
          </p:cNvGraphicFramePr>
          <p:nvPr/>
        </p:nvGraphicFramePr>
        <p:xfrm>
          <a:off x="0" y="0"/>
          <a:ext cx="12919075" cy="9755190"/>
        </p:xfrm>
        <a:graphic>
          <a:graphicData uri="http://schemas.openxmlformats.org/drawingml/2006/table">
            <a:tbl>
              <a:tblPr/>
              <a:tblGrid>
                <a:gridCol w="4305300"/>
                <a:gridCol w="4308475"/>
                <a:gridCol w="4305300"/>
              </a:tblGrid>
              <a:tr h="1951038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Generals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038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Capital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038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Army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038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Navy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1038"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Cause for fighting?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92600" y="90488"/>
            <a:ext cx="43434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/>
              <a:t>Ulysses S. Grant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/>
              <a:t>George McClellan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/>
              <a:t>-inexperienced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36000" y="-66675"/>
            <a:ext cx="4114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/>
              <a:t>Robert E. Lee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/>
              <a:t>Stonewall Jackson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900"/>
              <a:t>- well trained, experienced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92600" y="2514600"/>
            <a:ext cx="417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Washington, D.C.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72400" y="2057400"/>
            <a:ext cx="6502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Richmond, VA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(briefly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Montgomery, AL)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47992" y="4492625"/>
            <a:ext cx="410881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1,500,000 </a:t>
            </a:r>
            <a:r>
              <a:rPr lang="en-US" altLang="en-US" sz="4400" dirty="0"/>
              <a:t>army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36063" y="4495800"/>
            <a:ext cx="3690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1,000,000 army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68800" y="5943600"/>
            <a:ext cx="42672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/>
              <a:t>Large Navy which grew larger as war progressed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216" y="6096000"/>
            <a:ext cx="304121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/>
              <a:t>No navy 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war</a:t>
            </a:r>
            <a:r>
              <a:rPr lang="en-US" altLang="ja-JP" sz="4400" dirty="0" smtClean="0"/>
              <a:t>s </a:t>
            </a:r>
            <a:r>
              <a:rPr lang="en-US" altLang="ja-JP" sz="4400" dirty="0"/>
              <a:t>start</a:t>
            </a:r>
            <a:endParaRPr lang="en-US" altLang="en-US" sz="4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92600" y="8153400"/>
            <a:ext cx="42672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- Preserve the country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- Free the Slaves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788400" y="7924800"/>
            <a:ext cx="4216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tabLst>
                <a:tab pos="914400" algn="l"/>
              </a:tabLst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/>
              <a:t>- Maintain </a:t>
            </a:r>
            <a:r>
              <a:rPr lang="ja-JP" altLang="en-US" sz="3500" dirty="0">
                <a:latin typeface="Arial" panose="020B0604020202020204" pitchFamily="34" charset="0"/>
              </a:rPr>
              <a:t>“</a:t>
            </a:r>
            <a:r>
              <a:rPr lang="en-US" altLang="ja-JP" sz="3500" dirty="0"/>
              <a:t>southern way of life,</a:t>
            </a:r>
            <a:r>
              <a:rPr lang="ja-JP" altLang="en-US" sz="3500" dirty="0">
                <a:latin typeface="Arial" panose="020B0604020202020204" pitchFamily="34" charset="0"/>
              </a:rPr>
              <a:t>”</a:t>
            </a:r>
            <a:r>
              <a:rPr lang="en-US" altLang="ja-JP" sz="3500" dirty="0"/>
              <a:t> which includes slavery</a:t>
            </a:r>
            <a:endParaRPr lang="en-US" altLang="en-US" sz="3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5843" name="Picture 3" descr="civil-war-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990600"/>
            <a:ext cx="12942888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WordArt 4"/>
          <p:cNvSpPr>
            <a:spLocks noChangeArrowheads="1" noChangeShapeType="1" noTextEdit="1"/>
          </p:cNvSpPr>
          <p:nvPr/>
        </p:nvSpPr>
        <p:spPr bwMode="auto">
          <a:xfrm>
            <a:off x="-541338" y="2492375"/>
            <a:ext cx="12787313" cy="53101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1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0000"/>
              </a:contourClr>
            </a:sp3d>
          </a:bodyPr>
          <a:lstStyle/>
          <a:p>
            <a:pPr algn="ctr"/>
            <a:endParaRPr lang="en-US" sz="51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149600" y="1295400"/>
            <a:ext cx="6564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What is the game plan?</a:t>
            </a: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558800" y="3810000"/>
            <a:ext cx="115919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7500" b="1">
                <a:solidFill>
                  <a:srgbClr val="FF0000"/>
                </a:solidFill>
              </a:rPr>
              <a:t>Strategies of the Union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7500" b="1">
                <a:solidFill>
                  <a:srgbClr val="FF0000"/>
                </a:solidFill>
              </a:rPr>
              <a:t> and Confederacy!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pic>
        <p:nvPicPr>
          <p:cNvPr id="37891" name="Picture 5" descr="Anaconda_Plan"/>
          <p:cNvPicPr>
            <a:picLocks noChangeAspect="1" noChangeArrowheads="1"/>
          </p:cNvPicPr>
          <p:nvPr/>
        </p:nvPicPr>
        <p:blipFill>
          <a:blip r:embed="rId3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86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084263" y="107950"/>
            <a:ext cx="10728325" cy="722313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5120" smtClean="0">
                <a:solidFill>
                  <a:srgbClr val="000000"/>
                </a:solidFill>
                <a:latin typeface="Times New Roman" charset="0"/>
              </a:rPr>
              <a:t>Winfield Scott</a:t>
            </a:r>
            <a:r>
              <a:rPr lang="ja-JP" altLang="en-US" sz="5120" smtClean="0">
                <a:solidFill>
                  <a:srgbClr val="000000"/>
                </a:solidFill>
              </a:rPr>
              <a:t>’</a:t>
            </a:r>
            <a:r>
              <a:rPr lang="en-US" altLang="ja-JP" sz="5120" smtClean="0">
                <a:solidFill>
                  <a:srgbClr val="000000"/>
                </a:solidFill>
                <a:latin typeface="Times New Roman" charset="0"/>
              </a:rPr>
              <a:t>s </a:t>
            </a:r>
            <a:r>
              <a:rPr lang="en-US" altLang="ja-JP" sz="5120" b="1" u="sng" smtClean="0">
                <a:solidFill>
                  <a:srgbClr val="000000"/>
                </a:solidFill>
                <a:latin typeface="Times New Roman" charset="0"/>
              </a:rPr>
              <a:t>Anaconda</a:t>
            </a:r>
            <a:r>
              <a:rPr lang="en-US" altLang="ja-JP" sz="5120" smtClean="0">
                <a:solidFill>
                  <a:srgbClr val="000000"/>
                </a:solidFill>
                <a:latin typeface="Times New Roman" charset="0"/>
              </a:rPr>
              <a:t> Plan</a:t>
            </a:r>
            <a:endParaRPr lang="en-US" altLang="en-US" sz="512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4983" name="AutoShape 7"/>
          <p:cNvSpPr>
            <a:spLocks noChangeArrowheads="1"/>
          </p:cNvSpPr>
          <p:nvPr/>
        </p:nvSpPr>
        <p:spPr bwMode="auto">
          <a:xfrm>
            <a:off x="3297238" y="8305800"/>
            <a:ext cx="5822950" cy="1408113"/>
          </a:xfrm>
          <a:prstGeom prst="wedgeRectCallout">
            <a:avLst>
              <a:gd name="adj1" fmla="val 55486"/>
              <a:gd name="adj2" fmla="val -102245"/>
            </a:avLst>
          </a:prstGeom>
          <a:solidFill>
            <a:srgbClr val="FFCC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Blockade the </a:t>
            </a:r>
            <a:r>
              <a:rPr lang="en-US" sz="5120" b="1" u="sng" dirty="0">
                <a:ea typeface="MS PGothic" charset="0"/>
              </a:rPr>
              <a:t>Southern</a:t>
            </a:r>
            <a:r>
              <a:rPr lang="en-US" sz="5120" dirty="0">
                <a:ea typeface="MS PGothic" charset="0"/>
              </a:rPr>
              <a:t> coast</a:t>
            </a:r>
          </a:p>
        </p:txBody>
      </p:sp>
      <p:sp>
        <p:nvSpPr>
          <p:cNvPr id="254984" name="AutoShape 8"/>
          <p:cNvSpPr>
            <a:spLocks noChangeArrowheads="1"/>
          </p:cNvSpPr>
          <p:nvPr/>
        </p:nvSpPr>
        <p:spPr bwMode="auto">
          <a:xfrm>
            <a:off x="650875" y="1192213"/>
            <a:ext cx="5418138" cy="1517650"/>
          </a:xfrm>
          <a:prstGeom prst="wedgeRectCallout">
            <a:avLst>
              <a:gd name="adj1" fmla="val 35792"/>
              <a:gd name="adj2" fmla="val 174403"/>
            </a:avLst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Take </a:t>
            </a:r>
            <a:r>
              <a:rPr lang="en-US" sz="5120" b="1" u="sng" dirty="0">
                <a:ea typeface="MS PGothic" charset="0"/>
              </a:rPr>
              <a:t>control</a:t>
            </a:r>
            <a:r>
              <a:rPr lang="en-US" sz="5120" dirty="0">
                <a:ea typeface="MS PGothic" charset="0"/>
              </a:rPr>
              <a:t> of the </a:t>
            </a:r>
            <a:r>
              <a:rPr lang="en-US" sz="5120" b="1" u="sng" dirty="0">
                <a:ea typeface="MS PGothic" charset="0"/>
              </a:rPr>
              <a:t>Mississippi</a:t>
            </a:r>
            <a:r>
              <a:rPr lang="en-US" sz="5120" dirty="0">
                <a:ea typeface="MS PGothic" charset="0"/>
              </a:rPr>
              <a:t> River</a:t>
            </a:r>
          </a:p>
        </p:txBody>
      </p:sp>
      <p:sp>
        <p:nvSpPr>
          <p:cNvPr id="254985" name="AutoShape 9"/>
          <p:cNvSpPr>
            <a:spLocks noChangeArrowheads="1"/>
          </p:cNvSpPr>
          <p:nvPr/>
        </p:nvSpPr>
        <p:spPr bwMode="auto">
          <a:xfrm>
            <a:off x="217488" y="8020050"/>
            <a:ext cx="5556250" cy="1516063"/>
          </a:xfrm>
          <a:prstGeom prst="wedgeRectCallout">
            <a:avLst>
              <a:gd name="adj1" fmla="val 3440"/>
              <a:gd name="adj2" fmla="val -169940"/>
            </a:avLst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Divide the </a:t>
            </a:r>
            <a:r>
              <a:rPr lang="en-US" sz="5120" b="1" u="sng" dirty="0">
                <a:ea typeface="MS PGothic" charset="0"/>
              </a:rPr>
              <a:t>West</a:t>
            </a:r>
            <a:r>
              <a:rPr lang="en-US" sz="5120" dirty="0">
                <a:ea typeface="MS PGothic" charset="0"/>
              </a:rPr>
              <a:t> from </a:t>
            </a:r>
            <a:r>
              <a:rPr lang="en-US" sz="5120" b="1" u="sng" dirty="0">
                <a:ea typeface="MS PGothic" charset="0"/>
              </a:rPr>
              <a:t>South</a:t>
            </a:r>
          </a:p>
        </p:txBody>
      </p:sp>
      <p:sp>
        <p:nvSpPr>
          <p:cNvPr id="254986" name="AutoShape 10"/>
          <p:cNvSpPr>
            <a:spLocks noChangeArrowheads="1"/>
          </p:cNvSpPr>
          <p:nvPr/>
        </p:nvSpPr>
        <p:spPr bwMode="auto">
          <a:xfrm>
            <a:off x="6176963" y="650875"/>
            <a:ext cx="6502400" cy="1516063"/>
          </a:xfrm>
          <a:prstGeom prst="wedgeRectCallout">
            <a:avLst>
              <a:gd name="adj1" fmla="val 6481"/>
              <a:gd name="adj2" fmla="val 147917"/>
            </a:avLst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Take the </a:t>
            </a:r>
            <a:r>
              <a:rPr lang="en-US" sz="5120" b="1" u="sng" dirty="0">
                <a:ea typeface="MS PGothic" charset="0"/>
              </a:rPr>
              <a:t>CSA</a:t>
            </a:r>
            <a:r>
              <a:rPr lang="en-US" sz="5120" dirty="0">
                <a:ea typeface="MS PGothic" charset="0"/>
              </a:rPr>
              <a:t> capital at </a:t>
            </a:r>
            <a:r>
              <a:rPr lang="en-US" sz="5120" b="1" u="sng" dirty="0">
                <a:ea typeface="MS PGothic" charset="0"/>
              </a:rPr>
              <a:t>Richmond</a:t>
            </a:r>
          </a:p>
        </p:txBody>
      </p:sp>
      <p:pic>
        <p:nvPicPr>
          <p:cNvPr id="254988" name="Picture 12" descr="George%20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2709863"/>
            <a:ext cx="2611437" cy="388778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90" name="Picture 14" descr="Ulysses%20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3251200"/>
            <a:ext cx="2411412" cy="33321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991" name="Text Box 15"/>
          <p:cNvSpPr txBox="1">
            <a:spLocks noChangeArrowheads="1"/>
          </p:cNvSpPr>
          <p:nvPr/>
        </p:nvSpPr>
        <p:spPr bwMode="auto">
          <a:xfrm>
            <a:off x="2384425" y="3251200"/>
            <a:ext cx="5418138" cy="3243263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Ulysses Grant, William Tecumseh Sherman and Army of the Tennessee in the West</a:t>
            </a:r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9428163" y="3902075"/>
            <a:ext cx="3576637" cy="38735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George McClellan was in charge of Army of the Potomac</a:t>
            </a:r>
          </a:p>
        </p:txBody>
      </p:sp>
      <p:sp>
        <p:nvSpPr>
          <p:cNvPr id="254993" name="AutoShape 17"/>
          <p:cNvSpPr>
            <a:spLocks noChangeArrowheads="1"/>
          </p:cNvSpPr>
          <p:nvPr/>
        </p:nvSpPr>
        <p:spPr bwMode="auto">
          <a:xfrm>
            <a:off x="217488" y="3033713"/>
            <a:ext cx="12569825" cy="758825"/>
          </a:xfrm>
          <a:prstGeom prst="wedgeRectCallout">
            <a:avLst>
              <a:gd name="adj1" fmla="val 7509"/>
              <a:gd name="adj2" fmla="val 166009"/>
            </a:avLst>
          </a:prstGeom>
          <a:solidFill>
            <a:srgbClr val="CCEC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  <a:defRPr/>
            </a:pPr>
            <a:r>
              <a:rPr lang="en-US" altLang="en-US" sz="5120" smtClean="0">
                <a:solidFill>
                  <a:srgbClr val="000000"/>
                </a:solidFill>
                <a:latin typeface="Times New Roman" charset="0"/>
              </a:rPr>
              <a:t>Southern strategy was an </a:t>
            </a:r>
            <a:r>
              <a:rPr lang="ja-JP" altLang="en-US" sz="5120" smtClean="0">
                <a:solidFill>
                  <a:srgbClr val="000000"/>
                </a:solidFill>
              </a:rPr>
              <a:t>“</a:t>
            </a:r>
            <a:r>
              <a:rPr lang="en-US" altLang="ja-JP" sz="5120" b="1" u="sng" smtClean="0">
                <a:solidFill>
                  <a:srgbClr val="000000"/>
                </a:solidFill>
                <a:latin typeface="Times New Roman" charset="0"/>
              </a:rPr>
              <a:t>offensive defense</a:t>
            </a:r>
            <a:r>
              <a:rPr lang="ja-JP" altLang="en-US" sz="5120" smtClean="0">
                <a:solidFill>
                  <a:srgbClr val="000000"/>
                </a:solidFill>
              </a:rPr>
              <a:t>”</a:t>
            </a:r>
            <a:r>
              <a:rPr lang="en-US" altLang="ja-JP" sz="5120" smtClean="0">
                <a:solidFill>
                  <a:srgbClr val="000000"/>
                </a:solidFill>
                <a:latin typeface="Times New Roman" charset="0"/>
              </a:rPr>
              <a:t>:</a:t>
            </a:r>
            <a:endParaRPr lang="en-US" altLang="en-US" sz="5120" b="1" u="sng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217488" y="5527675"/>
            <a:ext cx="11920537" cy="757238"/>
          </a:xfrm>
          <a:prstGeom prst="wedgeRectCallout">
            <a:avLst>
              <a:gd name="adj1" fmla="val 10361"/>
              <a:gd name="adj2" fmla="val -108495"/>
            </a:avLst>
          </a:prstGeom>
          <a:solidFill>
            <a:srgbClr val="FF66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71500" indent="-571500"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Char char="-"/>
              <a:defRPr/>
            </a:pP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We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broke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 away – you want us,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come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 get us!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866775" y="7246938"/>
            <a:ext cx="5635625" cy="2492375"/>
          </a:xfrm>
          <a:prstGeom prst="wedgeRectCallout">
            <a:avLst>
              <a:gd name="adj1" fmla="val 44991"/>
              <a:gd name="adj2" fmla="val -76676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  <a:defRPr/>
            </a:pP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- Drag the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war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 out!  Eventually, northerners will get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sick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 of it!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827838" y="7261225"/>
            <a:ext cx="5635625" cy="2443163"/>
          </a:xfrm>
          <a:prstGeom prst="wedgeRectCallout">
            <a:avLst>
              <a:gd name="adj1" fmla="val -32912"/>
              <a:gd name="adj2" fmla="val -88713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  <a:defRPr/>
            </a:pP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- Attack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strategically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!  At some point, we want to win a battle in the </a:t>
            </a:r>
            <a:r>
              <a:rPr lang="en-US" altLang="en-US" sz="4693" b="1" u="sng" dirty="0" smtClean="0">
                <a:solidFill>
                  <a:srgbClr val="000000"/>
                </a:solidFill>
                <a:latin typeface="Times New Roman" charset="0"/>
              </a:rPr>
              <a:t>north</a:t>
            </a:r>
            <a:r>
              <a:rPr lang="en-US" altLang="en-US" sz="4693" dirty="0" smtClean="0">
                <a:solidFill>
                  <a:srgbClr val="000000"/>
                </a:solidFill>
                <a:latin typeface="Times New Roman" charset="0"/>
              </a:rPr>
              <a:t>!</a:t>
            </a: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6394450" y="4010025"/>
            <a:ext cx="6392863" cy="1192213"/>
          </a:xfrm>
          <a:prstGeom prst="wedgeRectCallout">
            <a:avLst>
              <a:gd name="adj1" fmla="val -44685"/>
              <a:gd name="adj2" fmla="val 81764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CCFF33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  <a:defRPr/>
            </a:pPr>
            <a:r>
              <a:rPr lang="en-US" altLang="en-US" sz="4267" dirty="0" smtClean="0">
                <a:solidFill>
                  <a:srgbClr val="000000"/>
                </a:solidFill>
                <a:latin typeface="Times New Roman" charset="0"/>
              </a:rPr>
              <a:t>Hopefully attract a </a:t>
            </a:r>
            <a:r>
              <a:rPr lang="en-US" altLang="en-US" sz="4267" b="1" u="sng" dirty="0" smtClean="0">
                <a:solidFill>
                  <a:srgbClr val="000000"/>
                </a:solidFill>
                <a:latin typeface="Times New Roman" charset="0"/>
              </a:rPr>
              <a:t>foreign</a:t>
            </a:r>
            <a:r>
              <a:rPr lang="en-US" altLang="en-US" sz="4267" dirty="0" smtClean="0">
                <a:solidFill>
                  <a:srgbClr val="000000"/>
                </a:solidFill>
                <a:latin typeface="Times New Roman" charset="0"/>
              </a:rPr>
              <a:t> ally (Britain, France?)</a:t>
            </a:r>
          </a:p>
        </p:txBody>
      </p:sp>
      <p:pic>
        <p:nvPicPr>
          <p:cNvPr id="2" name="Picture 1" descr="Screen Shot 2015-03-29 at 10.50.39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7488"/>
            <a:ext cx="2757487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817813" y="1192213"/>
            <a:ext cx="3576637" cy="3243262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5120" dirty="0">
                <a:ea typeface="MS PGothic" charset="0"/>
              </a:rPr>
              <a:t>Robert E Lee leads the Army of Northern Virginia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54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decel="100000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2" grpId="0" animBg="1"/>
      <p:bldP spid="254983" grpId="0" animBg="1"/>
      <p:bldP spid="254984" grpId="0" animBg="1"/>
      <p:bldP spid="254985" grpId="0" animBg="1"/>
      <p:bldP spid="254986" grpId="0" animBg="1"/>
      <p:bldP spid="254991" grpId="0" animBg="1"/>
      <p:bldP spid="254992" grpId="0" animBg="1"/>
      <p:bldP spid="254993" grpId="0" animBg="1"/>
      <p:bldP spid="25499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Pages>0</Pages>
  <Words>344</Words>
  <Characters>0</Characters>
  <Application>Microsoft Office PowerPoint</Application>
  <PresentationFormat>Custom</PresentationFormat>
  <Lines>0</Lines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Gill Sans</vt:lpstr>
      <vt:lpstr>ヒラギノ角ゴ ProN W3</vt:lpstr>
      <vt:lpstr>Arial</vt:lpstr>
      <vt:lpstr>Calibri</vt:lpstr>
      <vt:lpstr>MS PGothic</vt:lpstr>
      <vt:lpstr>Candara</vt:lpstr>
      <vt:lpstr>Times New Roman</vt:lpstr>
      <vt:lpstr>MS PGothic</vt:lpstr>
      <vt:lpstr>Title &amp; Subtitle</vt:lpstr>
      <vt:lpstr>Retrospect</vt:lpstr>
      <vt:lpstr>Essential Questions</vt:lpstr>
      <vt:lpstr>Strengths &amp; Weaknesses of the Union and the Confederacy!</vt:lpstr>
      <vt:lpstr>PowerPoint Presentation</vt:lpstr>
      <vt:lpstr>PowerPoint Presentation</vt:lpstr>
      <vt:lpstr>Border State: state that allowed slavery but did not secede the Union.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</dc:title>
  <dc:subject/>
  <dc:creator>Microsoft Office User</dc:creator>
  <cp:keywords/>
  <dc:description/>
  <cp:lastModifiedBy>Elizabeth Trax</cp:lastModifiedBy>
  <cp:revision>27</cp:revision>
  <cp:lastPrinted>2018-05-07T16:12:03Z</cp:lastPrinted>
  <dcterms:created xsi:type="dcterms:W3CDTF">2017-06-17T13:38:40Z</dcterms:created>
  <dcterms:modified xsi:type="dcterms:W3CDTF">2018-05-08T17:10:03Z</dcterms:modified>
</cp:coreProperties>
</file>