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6" r:id="rId3"/>
    <p:sldId id="256" r:id="rId4"/>
    <p:sldId id="257" r:id="rId5"/>
    <p:sldId id="265" r:id="rId6"/>
    <p:sldId id="258" r:id="rId7"/>
    <p:sldId id="259" r:id="rId8"/>
    <p:sldId id="260" r:id="rId9"/>
    <p:sldId id="261" r:id="rId10"/>
    <p:sldId id="262" r:id="rId11"/>
    <p:sldId id="264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59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6F8A-05C2-4440-A536-A14D32AC878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3606-3FB6-DB4F-99CE-E67098632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7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6F8A-05C2-4440-A536-A14D32AC878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3606-3FB6-DB4F-99CE-E67098632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7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6F8A-05C2-4440-A536-A14D32AC878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3606-3FB6-DB4F-99CE-E67098632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1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6F8A-05C2-4440-A536-A14D32AC878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3606-3FB6-DB4F-99CE-E67098632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0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6F8A-05C2-4440-A536-A14D32AC878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3606-3FB6-DB4F-99CE-E67098632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6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6F8A-05C2-4440-A536-A14D32AC878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3606-3FB6-DB4F-99CE-E67098632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2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6F8A-05C2-4440-A536-A14D32AC878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3606-3FB6-DB4F-99CE-E67098632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4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6F8A-05C2-4440-A536-A14D32AC878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3606-3FB6-DB4F-99CE-E67098632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3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6F8A-05C2-4440-A536-A14D32AC878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3606-3FB6-DB4F-99CE-E67098632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9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6F8A-05C2-4440-A536-A14D32AC878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3606-3FB6-DB4F-99CE-E67098632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5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6F8A-05C2-4440-A536-A14D32AC878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3606-3FB6-DB4F-99CE-E67098632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8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76F8A-05C2-4440-A536-A14D32AC878B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63606-3FB6-DB4F-99CE-E67098632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4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>Welcome Work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In your ISN on a new page spread titled “Nullification Crisis”…</a:t>
            </a:r>
          </a:p>
          <a:p>
            <a:r>
              <a:rPr lang="en-US" sz="3600" u="sng" dirty="0" smtClean="0"/>
              <a:t>Essential Question:</a:t>
            </a:r>
          </a:p>
          <a:p>
            <a:pPr marL="0" indent="0" algn="ctr">
              <a:buNone/>
            </a:pPr>
            <a:r>
              <a:rPr lang="en-US" sz="3600" dirty="0" smtClean="0"/>
              <a:t>How did Andrew Jackson handle the nullification crisis over tariffs, and how did the crisis foreshadow a future civil war?</a:t>
            </a:r>
          </a:p>
        </p:txBody>
      </p:sp>
    </p:spTree>
    <p:extLst>
      <p:ext uri="{BB962C8B-B14F-4D97-AF65-F5344CB8AC3E}">
        <p14:creationId xmlns:p14="http://schemas.microsoft.com/office/powerpoint/2010/main" val="245010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533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does the Nullification Crisis represent sectionalism in the U.S. ?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962" y="2474708"/>
            <a:ext cx="7198838" cy="438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04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Letter to President Jackson…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 5-7 sentences, write a letter to President Jackson where you show the </a:t>
            </a:r>
            <a:r>
              <a:rPr lang="en-US" b="1" dirty="0" smtClean="0"/>
              <a:t>Northern Perspective</a:t>
            </a:r>
            <a:r>
              <a:rPr lang="en-US" dirty="0" smtClean="0"/>
              <a:t> in this crisis.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THEN…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5-7 sentences, write a letter to President Jackson where you show the </a:t>
            </a:r>
            <a:r>
              <a:rPr lang="en-US" b="1" dirty="0" smtClean="0"/>
              <a:t>Southern Perspective</a:t>
            </a:r>
            <a:r>
              <a:rPr lang="en-US" dirty="0" smtClean="0"/>
              <a:t> </a:t>
            </a:r>
            <a:r>
              <a:rPr lang="en-US" dirty="0"/>
              <a:t>in this crisis.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51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3061" y="720016"/>
            <a:ext cx="5546707" cy="2018235"/>
          </a:xfrm>
        </p:spPr>
        <p:txBody>
          <a:bodyPr>
            <a:no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Make a filmstrip of the Nullification </a:t>
            </a:r>
            <a:r>
              <a:rPr lang="en-US" sz="3500" b="1" dirty="0" smtClean="0">
                <a:solidFill>
                  <a:srgbClr val="FF0000"/>
                </a:solidFill>
              </a:rPr>
              <a:t>Crisis!</a:t>
            </a:r>
            <a:r>
              <a:rPr lang="en-US" sz="3500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3500" dirty="0" smtClean="0">
                <a:solidFill>
                  <a:srgbClr val="FF0000"/>
                </a:solidFill>
                <a:effectLst/>
              </a:rPr>
            </a:br>
            <a:endParaRPr lang="en-US" sz="35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500000">
            <a:off x="3449086" y="-942098"/>
            <a:ext cx="2318011" cy="888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8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2-27 at 3.00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6089"/>
            <a:ext cx="8198229" cy="58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2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828" y="1692330"/>
            <a:ext cx="8649172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cotton gin made cotton profitability sky rocket and turned more and more slave owners to cotton production.  How </a:t>
            </a:r>
            <a:r>
              <a:rPr lang="en-US" b="1" dirty="0"/>
              <a:t>did the invention of the cotton gin effect Native Americans?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344" y="3836925"/>
            <a:ext cx="1553176" cy="2790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101" y="3892936"/>
            <a:ext cx="2910522" cy="2734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9007" y="115468"/>
            <a:ext cx="236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Making Connections…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64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2988" y="338766"/>
            <a:ext cx="917698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/>
              <a:t>D</a:t>
            </a:r>
            <a:r>
              <a:rPr lang="en-US" sz="3500" b="1" dirty="0" smtClean="0"/>
              <a:t>efine these words </a:t>
            </a:r>
          </a:p>
          <a:p>
            <a:pPr algn="ctr"/>
            <a:r>
              <a:rPr lang="en-US" sz="3500" b="1" dirty="0" smtClean="0"/>
              <a:t>in your text packet:</a:t>
            </a:r>
          </a:p>
          <a:p>
            <a:pPr algn="ctr"/>
            <a:endParaRPr lang="en-US" sz="3000" b="1" dirty="0"/>
          </a:p>
          <a:p>
            <a:pPr algn="ctr"/>
            <a:r>
              <a:rPr lang="en-US" sz="3000" b="1" dirty="0" smtClean="0"/>
              <a:t> -    tariff </a:t>
            </a:r>
            <a:endParaRPr lang="en-US" sz="3000" b="1" dirty="0"/>
          </a:p>
          <a:p>
            <a:pPr algn="ctr"/>
            <a:endParaRPr lang="en-US" sz="3000" b="1" dirty="0" smtClean="0"/>
          </a:p>
          <a:p>
            <a:pPr marL="285750" indent="-285750" algn="ctr">
              <a:buFontTx/>
              <a:buChar char="-"/>
            </a:pPr>
            <a:r>
              <a:rPr lang="en-US" sz="3000" b="1" dirty="0" smtClean="0"/>
              <a:t>nullify</a:t>
            </a:r>
          </a:p>
          <a:p>
            <a:pPr algn="ctr"/>
            <a:endParaRPr lang="en-US" sz="3000" b="1" dirty="0"/>
          </a:p>
          <a:p>
            <a:pPr marL="285750" indent="-285750" algn="ctr">
              <a:buFontTx/>
              <a:buChar char="-"/>
            </a:pPr>
            <a:r>
              <a:rPr lang="en-US" sz="3000" b="1" dirty="0" smtClean="0"/>
              <a:t>secede</a:t>
            </a:r>
            <a:endParaRPr lang="en-US" sz="3000" b="1" dirty="0"/>
          </a:p>
          <a:p>
            <a:pPr algn="ctr"/>
            <a:endParaRPr lang="en-US" sz="3000" b="1" dirty="0" smtClean="0"/>
          </a:p>
          <a:p>
            <a:pPr marL="285750" indent="-285750" algn="ctr">
              <a:buFontTx/>
              <a:buChar char="-"/>
            </a:pPr>
            <a:r>
              <a:rPr lang="en-US" sz="3000" b="1" dirty="0" smtClean="0"/>
              <a:t>state's rights theory</a:t>
            </a:r>
          </a:p>
          <a:p>
            <a:pPr marL="285750" indent="-285750" algn="ctr">
              <a:buFontTx/>
              <a:buChar char="-"/>
            </a:pPr>
            <a:endParaRPr lang="en-US" sz="3000" b="1" dirty="0"/>
          </a:p>
          <a:p>
            <a:pPr algn="ctr"/>
            <a:r>
              <a:rPr lang="en-US" sz="3000" b="1" dirty="0" smtClean="0"/>
              <a:t>-  compromise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33351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32988" y="190311"/>
            <a:ext cx="9176988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/>
              <a:t>As a group, define these words </a:t>
            </a:r>
          </a:p>
          <a:p>
            <a:pPr algn="ctr"/>
            <a:r>
              <a:rPr lang="en-US" sz="3500" b="1" dirty="0" smtClean="0"/>
              <a:t>in your notebook:</a:t>
            </a:r>
            <a:endParaRPr lang="en-US" sz="3000" b="1" dirty="0"/>
          </a:p>
          <a:p>
            <a:r>
              <a:rPr lang="en-US" sz="3000" b="1" dirty="0" smtClean="0"/>
              <a:t> -  Tariff    -   </a:t>
            </a:r>
            <a:r>
              <a:rPr lang="en-US" sz="3000" b="1" dirty="0" smtClean="0">
                <a:solidFill>
                  <a:srgbClr val="FF0000"/>
                </a:solidFill>
              </a:rPr>
              <a:t>a tax on imported goods</a:t>
            </a:r>
            <a:endParaRPr lang="en-US" sz="3000" b="1" dirty="0">
              <a:solidFill>
                <a:srgbClr val="FF0000"/>
              </a:solidFill>
            </a:endParaRPr>
          </a:p>
          <a:p>
            <a:endParaRPr lang="en-US" sz="3000" b="1" dirty="0" smtClean="0"/>
          </a:p>
          <a:p>
            <a:pPr marL="285750" indent="-285750">
              <a:buFontTx/>
              <a:buChar char="-"/>
            </a:pPr>
            <a:r>
              <a:rPr lang="en-US" sz="3000" b="1" dirty="0" smtClean="0"/>
              <a:t>Nullify  -</a:t>
            </a:r>
            <a:r>
              <a:rPr lang="en-US" sz="3000" b="1" dirty="0" smtClean="0">
                <a:solidFill>
                  <a:srgbClr val="FF0000"/>
                </a:solidFill>
              </a:rPr>
              <a:t>  to make legally null and void, to cancel it</a:t>
            </a:r>
          </a:p>
          <a:p>
            <a:endParaRPr lang="en-US" sz="3000" b="1" dirty="0"/>
          </a:p>
          <a:p>
            <a:pPr marL="285750" indent="-285750">
              <a:buFontTx/>
              <a:buChar char="-"/>
            </a:pPr>
            <a:r>
              <a:rPr lang="en-US" sz="3000" b="1" dirty="0" smtClean="0"/>
              <a:t>Secede - </a:t>
            </a:r>
            <a:r>
              <a:rPr lang="en-US" sz="3000" b="1" dirty="0" smtClean="0">
                <a:solidFill>
                  <a:srgbClr val="FF0000"/>
                </a:solidFill>
              </a:rPr>
              <a:t>to withdraw from an organization</a:t>
            </a:r>
            <a:endParaRPr lang="en-US" sz="3000" b="1" dirty="0">
              <a:solidFill>
                <a:srgbClr val="FF0000"/>
              </a:solidFill>
            </a:endParaRPr>
          </a:p>
          <a:p>
            <a:endParaRPr lang="en-US" sz="3000" b="1" dirty="0" smtClean="0"/>
          </a:p>
          <a:p>
            <a:pPr marL="285750" indent="-285750">
              <a:buFontTx/>
              <a:buChar char="-"/>
            </a:pPr>
            <a:r>
              <a:rPr lang="en-US" sz="3000" b="1" dirty="0" smtClean="0"/>
              <a:t>state's rights theory – </a:t>
            </a:r>
            <a:r>
              <a:rPr lang="en-US" sz="3000" b="1" dirty="0" smtClean="0">
                <a:solidFill>
                  <a:srgbClr val="FF0000"/>
                </a:solidFill>
              </a:rPr>
              <a:t>the idea that states are superior to the national government, and do not have to follow its laws</a:t>
            </a:r>
            <a:endParaRPr lang="en-US" sz="3000" b="1" dirty="0">
              <a:solidFill>
                <a:srgbClr val="FF0000"/>
              </a:solidFill>
            </a:endParaRPr>
          </a:p>
          <a:p>
            <a:endParaRPr lang="en-US" sz="3000" b="1" dirty="0"/>
          </a:p>
          <a:p>
            <a:r>
              <a:rPr lang="en-US" sz="3000" b="1" dirty="0" smtClean="0"/>
              <a:t>-  Compromise –</a:t>
            </a:r>
            <a:r>
              <a:rPr lang="en-US" sz="3000" b="1" dirty="0" smtClean="0">
                <a:solidFill>
                  <a:srgbClr val="FF0000"/>
                </a:solidFill>
              </a:rPr>
              <a:t> to agreement (or settlement) between two sides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7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200"/>
            <a:ext cx="9144000" cy="33997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3296" y="605055"/>
            <a:ext cx="765099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/>
              <a:t>How do Tariffs work????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38191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021" y="0"/>
            <a:ext cx="9287021" cy="671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8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757"/>
            <a:ext cx="8229600" cy="632614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Views on Tariffs</a:t>
            </a:r>
            <a:endParaRPr lang="en-US" sz="35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07048"/>
              </p:ext>
            </p:extLst>
          </p:nvPr>
        </p:nvGraphicFramePr>
        <p:xfrm>
          <a:off x="336068" y="610343"/>
          <a:ext cx="8466190" cy="609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3095"/>
                <a:gridCol w="4233095"/>
              </a:tblGrid>
              <a:tr h="856728"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 smtClean="0"/>
                        <a:t>North</a:t>
                      </a:r>
                      <a:endParaRPr lang="en-US" sz="4500" b="1" dirty="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 smtClean="0"/>
                        <a:t>South</a:t>
                      </a:r>
                      <a:endParaRPr lang="en-US" sz="4500" b="1" dirty="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524248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7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8737" y="1057282"/>
            <a:ext cx="843526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000" b="1" dirty="0" smtClean="0"/>
              <a:t>Jackson passed the Tariff of 1828 (tariff of abominations) to help business </a:t>
            </a:r>
          </a:p>
          <a:p>
            <a:endParaRPr lang="en-US" sz="3000" b="1" dirty="0" smtClean="0"/>
          </a:p>
          <a:p>
            <a:pPr marL="285750" indent="-285750">
              <a:buFontTx/>
              <a:buChar char="-"/>
            </a:pPr>
            <a:endParaRPr lang="en-US" sz="3000" b="1" dirty="0"/>
          </a:p>
          <a:p>
            <a:pPr marL="285750" indent="-285750">
              <a:buFontTx/>
              <a:buChar char="-"/>
            </a:pPr>
            <a:r>
              <a:rPr lang="en-US" sz="3000" b="1" dirty="0" smtClean="0"/>
              <a:t>South Carolina wanted to nullify the tariff </a:t>
            </a:r>
          </a:p>
          <a:p>
            <a:endParaRPr lang="en-US" sz="3000" b="1" dirty="0" smtClean="0"/>
          </a:p>
          <a:p>
            <a:pPr marL="285750" indent="-285750">
              <a:buFontTx/>
              <a:buChar char="-"/>
            </a:pPr>
            <a:endParaRPr lang="en-US" sz="3000" b="1" dirty="0"/>
          </a:p>
          <a:p>
            <a:pPr marL="285750" indent="-285750">
              <a:buFontTx/>
              <a:buChar char="-"/>
            </a:pPr>
            <a:r>
              <a:rPr lang="en-US" sz="3000" b="1" dirty="0" smtClean="0"/>
              <a:t>S.C. threatened to secede from the Union </a:t>
            </a:r>
          </a:p>
          <a:p>
            <a:endParaRPr lang="en-US" sz="3000" b="1" dirty="0" smtClean="0"/>
          </a:p>
          <a:p>
            <a:pPr marL="285750" indent="-285750">
              <a:buFontTx/>
              <a:buChar char="-"/>
            </a:pPr>
            <a:endParaRPr lang="en-US" sz="3000" b="1" dirty="0"/>
          </a:p>
          <a:p>
            <a:pPr marL="285750" indent="-285750">
              <a:buFontTx/>
              <a:buChar char="-"/>
            </a:pPr>
            <a:r>
              <a:rPr lang="en-US" sz="3000" b="1" dirty="0" smtClean="0"/>
              <a:t>Jackson lowered the tariff to avoid disaster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00133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280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Welcome Work</vt:lpstr>
      <vt:lpstr>PowerPoint Presentation</vt:lpstr>
      <vt:lpstr>The cotton gin made cotton profitability sky rocket and turned more and more slave owners to cotton production.  How did the invention of the cotton gin effect Native Americans? </vt:lpstr>
      <vt:lpstr>PowerPoint Presentation</vt:lpstr>
      <vt:lpstr>PowerPoint Presentation</vt:lpstr>
      <vt:lpstr>PowerPoint Presentation</vt:lpstr>
      <vt:lpstr>PowerPoint Presentation</vt:lpstr>
      <vt:lpstr>Views on Tariffs</vt:lpstr>
      <vt:lpstr>PowerPoint Presentation</vt:lpstr>
      <vt:lpstr>How does the Nullification Crisis represent sectionalism in the U.S. ? </vt:lpstr>
      <vt:lpstr>A Letter to President Jackson…</vt:lpstr>
      <vt:lpstr>Make a filmstrip of the Nullification Crisis!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cotton gin made cotton profitability sky rocket and turned more and more slave owners to cotton production.  How did the invention of the cotton gin effect Native Americans? </dc:title>
  <dc:creator>Mr. Garber</dc:creator>
  <cp:lastModifiedBy>Elizabeth Trax</cp:lastModifiedBy>
  <cp:revision>9</cp:revision>
  <dcterms:created xsi:type="dcterms:W3CDTF">2013-02-24T17:53:58Z</dcterms:created>
  <dcterms:modified xsi:type="dcterms:W3CDTF">2018-03-13T20:54:14Z</dcterms:modified>
</cp:coreProperties>
</file>