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59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95CAB-DEB1-0649-8090-ACBE9E80CBD0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D2A1C-32DF-DF42-BAF3-D1B09D748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3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6C4A2A4-847C-C647-9854-656DB8AA9AC8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113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EC7CA11-AD7F-3845-BBEB-89B2C712F140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68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267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1DAF0E4-EA4C-204C-BE49-EE043A1F0773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81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8DA1183-BCC3-FC40-ACB8-85E67F0104A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3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8F2BC85-E181-9140-BF14-8A032E21404F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84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9D88485-B737-7147-9643-8CB39F44CEFE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0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44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8B32584-1365-6C4F-B54A-34AA76D0F0EB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779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5B2E4A5-097F-374B-9C77-44D201D2C8B4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45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97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688BE7D-8D6A-744C-B015-2D277C24CF76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932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58734C1-EB8F-A24C-9670-4BE794123E7F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11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0EA71E8-5D57-8548-8279-35DDFCA524F9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42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3A426FD-CB7B-A246-A139-893DFDABE6EC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862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006CD6C-BB5E-EB4C-9020-C705BB67C954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48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C439-C442-DD43-9FF5-1C75C4A1D75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1B80-C477-A649-BD1E-0E7B9484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84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C439-C442-DD43-9FF5-1C75C4A1D75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1B80-C477-A649-BD1E-0E7B9484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4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C439-C442-DD43-9FF5-1C75C4A1D75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1B80-C477-A649-BD1E-0E7B9484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04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97FFF-B52C-2544-8E0F-123037A22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86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A825C-AF11-C543-90AF-AEEF5CF6B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92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717F6-260A-F24B-A010-B4BF56D36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4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C439-C442-DD43-9FF5-1C75C4A1D75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1B80-C477-A649-BD1E-0E7B9484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3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C439-C442-DD43-9FF5-1C75C4A1D75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1B80-C477-A649-BD1E-0E7B9484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2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C439-C442-DD43-9FF5-1C75C4A1D75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1B80-C477-A649-BD1E-0E7B9484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4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C439-C442-DD43-9FF5-1C75C4A1D75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1B80-C477-A649-BD1E-0E7B9484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1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C439-C442-DD43-9FF5-1C75C4A1D75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1B80-C477-A649-BD1E-0E7B9484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5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C439-C442-DD43-9FF5-1C75C4A1D75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1B80-C477-A649-BD1E-0E7B9484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09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C439-C442-DD43-9FF5-1C75C4A1D75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1B80-C477-A649-BD1E-0E7B9484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0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C439-C442-DD43-9FF5-1C75C4A1D75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1B80-C477-A649-BD1E-0E7B9484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9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2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EC439-C442-DD43-9FF5-1C75C4A1D75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51B80-C477-A649-BD1E-0E7B9484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6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825"/>
            <a:ext cx="9144000" cy="569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8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6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4710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6558"/>
            <a:ext cx="4968875" cy="3339084"/>
          </a:xfrm>
          <a:prstGeom prst="rect">
            <a:avLst/>
          </a:prstGeom>
          <a:noFill/>
          <a:ln w="57150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96" y="3761359"/>
            <a:ext cx="8647407" cy="2874963"/>
          </a:xfrm>
          <a:prstGeom prst="rect">
            <a:avLst/>
          </a:prstGeom>
          <a:noFill/>
          <a:ln w="57150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95278" y="1350962"/>
            <a:ext cx="3476625" cy="1260475"/>
          </a:xfrm>
          <a:prstGeom prst="rect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Here are two maps made by William Clark on the expedition!</a:t>
            </a:r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281716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27200" y="38735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1"/>
                </a:solidFill>
                <a:latin typeface="American Typewriter"/>
                <a:ea typeface="ＭＳ Ｐゴシック" charset="0"/>
                <a:cs typeface="American Typewriter"/>
              </a:rPr>
              <a:t>Toussaint</a:t>
            </a:r>
            <a:r>
              <a:rPr lang="en-US" b="1" dirty="0">
                <a:solidFill>
                  <a:srgbClr val="FF0000"/>
                </a:solidFill>
                <a:latin typeface="American Typewriter"/>
                <a:ea typeface="ＭＳ Ｐゴシック" charset="0"/>
                <a:cs typeface="American Typewriter"/>
              </a:rPr>
              <a:t> </a:t>
            </a:r>
            <a:r>
              <a:rPr lang="en-US" b="1" u="sng" dirty="0">
                <a:solidFill>
                  <a:srgbClr val="FF0000"/>
                </a:solidFill>
                <a:latin typeface="American Typewriter"/>
                <a:ea typeface="ＭＳ Ｐゴシック" charset="0"/>
                <a:cs typeface="American Typewriter"/>
              </a:rPr>
              <a:t>Charbonneau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5181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200" dirty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2200" dirty="0" smtClean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French Canadian </a:t>
            </a:r>
            <a:r>
              <a:rPr lang="en-US" sz="2200" b="1" u="sng" dirty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fur trader. </a:t>
            </a:r>
            <a:r>
              <a:rPr lang="en-US" sz="2200" dirty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He had lived among the </a:t>
            </a:r>
            <a:r>
              <a:rPr lang="en-US" sz="2200" b="1" u="sng" dirty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Indians</a:t>
            </a:r>
            <a:r>
              <a:rPr lang="en-US" sz="2200" dirty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since 1796. </a:t>
            </a:r>
            <a:endParaRPr lang="en-US" sz="2200" dirty="0" smtClean="0">
              <a:solidFill>
                <a:srgbClr val="000000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>
              <a:solidFill>
                <a:srgbClr val="000000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>
                <a:latin typeface="Trebuchet MS" charset="0"/>
                <a:ea typeface="ＭＳ Ｐゴシック" charset="0"/>
                <a:cs typeface="ＭＳ Ｐゴシック" charset="0"/>
              </a:rPr>
              <a:t>He had a captive </a:t>
            </a:r>
            <a:r>
              <a:rPr lang="en-US" sz="2200" b="1" u="sng" dirty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Shoshone</a:t>
            </a:r>
            <a:r>
              <a:rPr lang="en-US" sz="2200" dirty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Indian </a:t>
            </a:r>
            <a:r>
              <a:rPr lang="ja-JP" altLang="en-US" sz="2200" dirty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200" dirty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wife</a:t>
            </a:r>
            <a:r>
              <a:rPr lang="ja-JP" altLang="en-US" sz="2200" dirty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200" dirty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. She had been captured by a Hidatsa war party about </a:t>
            </a:r>
            <a:r>
              <a:rPr lang="en-US" sz="2200" b="1" u="sng" dirty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1800</a:t>
            </a:r>
            <a:r>
              <a:rPr lang="en-US" sz="2200" dirty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, and sold as a slave to Toussaint. Her name was </a:t>
            </a:r>
            <a:r>
              <a:rPr lang="en-US" sz="2200" b="1" u="sng" dirty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Sacagawea</a:t>
            </a:r>
            <a:r>
              <a:rPr lang="en-US" sz="2200" dirty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. She was approximately 16 years old in 1804</a:t>
            </a:r>
            <a:r>
              <a:rPr lang="en-US" sz="2200" dirty="0" smtClean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 dirty="0" smtClean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endParaRPr lang="en-US" sz="2200" dirty="0">
              <a:solidFill>
                <a:srgbClr val="000000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>
                <a:latin typeface="Trebuchet MS" charset="0"/>
                <a:ea typeface="ＭＳ Ｐゴシック" charset="0"/>
                <a:cs typeface="ＭＳ Ｐゴシック" charset="0"/>
              </a:rPr>
              <a:t>Charbonneau would act as  </a:t>
            </a:r>
            <a:r>
              <a:rPr lang="en-US" sz="2200" b="1" u="sng" dirty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interpreter</a:t>
            </a:r>
            <a:r>
              <a:rPr lang="en-US" sz="2200" dirty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dirty="0">
                <a:latin typeface="Trebuchet MS" charset="0"/>
                <a:ea typeface="ＭＳ Ｐゴシック" charset="0"/>
                <a:cs typeface="ＭＳ Ｐゴシック" charset="0"/>
              </a:rPr>
              <a:t>during the expedition. </a:t>
            </a:r>
          </a:p>
        </p:txBody>
      </p:sp>
      <p:pic>
        <p:nvPicPr>
          <p:cNvPr id="7175" name="Picture 7" descr="meastc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9275" y="1752600"/>
            <a:ext cx="3136900" cy="4724400"/>
          </a:xfr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670942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0" y="454025"/>
            <a:ext cx="3587750" cy="1143000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rgbClr val="FF0000"/>
                </a:solidFill>
                <a:latin typeface="American Typewriter"/>
                <a:ea typeface="ＭＳ Ｐゴシック" charset="0"/>
                <a:cs typeface="American Typewriter"/>
              </a:rPr>
              <a:t>Sacagawea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876300"/>
            <a:ext cx="5127625" cy="57277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rebuchet MS" charset="0"/>
                <a:ea typeface="ＭＳ Ｐゴシック" charset="0"/>
                <a:cs typeface="ＭＳ Ｐゴシック" charset="0"/>
              </a:rPr>
              <a:t>Was </a:t>
            </a:r>
            <a:r>
              <a:rPr lang="en-US" sz="2400" b="1" u="sng" dirty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12</a:t>
            </a:r>
            <a:r>
              <a:rPr lang="en-US" sz="2400" dirty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Trebuchet MS" charset="0"/>
                <a:ea typeface="ＭＳ Ｐゴシック" charset="0"/>
                <a:cs typeface="ＭＳ Ｐゴシック" charset="0"/>
              </a:rPr>
              <a:t>when she was kidnapped and sold into slavery and about </a:t>
            </a:r>
            <a:r>
              <a:rPr lang="en-US" sz="2400" b="1" u="sng" dirty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16</a:t>
            </a:r>
            <a:r>
              <a:rPr lang="en-US" sz="2400" dirty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Trebuchet MS" charset="0"/>
                <a:ea typeface="ＭＳ Ｐゴシック" charset="0"/>
                <a:cs typeface="ＭＳ Ｐゴシック" charset="0"/>
              </a:rPr>
              <a:t>when </a:t>
            </a:r>
            <a:r>
              <a:rPr lang="en-US" sz="2400" dirty="0" smtClean="0">
                <a:latin typeface="Trebuchet MS" charset="0"/>
                <a:ea typeface="ＭＳ Ｐゴシック" charset="0"/>
                <a:cs typeface="ＭＳ Ｐゴシック" charset="0"/>
              </a:rPr>
              <a:t>she </a:t>
            </a:r>
            <a:r>
              <a:rPr lang="ja-JP" altLang="en-US" sz="2400" dirty="0" smtClean="0">
                <a:latin typeface="Trebuchet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Trebuchet MS" charset="0"/>
                <a:ea typeface="ＭＳ Ｐゴシック" charset="0"/>
                <a:cs typeface="ＭＳ Ｐゴシック" charset="0"/>
              </a:rPr>
              <a:t>married</a:t>
            </a:r>
            <a:r>
              <a:rPr lang="ja-JP" altLang="en-US" sz="2400" dirty="0" smtClean="0">
                <a:latin typeface="Trebuchet M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 smtClean="0"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400" dirty="0" err="1" smtClean="0">
                <a:latin typeface="Trebuchet MS" charset="0"/>
                <a:ea typeface="ＭＳ Ｐゴシック" charset="0"/>
                <a:cs typeface="ＭＳ Ｐゴシック" charset="0"/>
              </a:rPr>
              <a:t>Charbonneu</a:t>
            </a:r>
            <a:r>
              <a:rPr lang="en-US" altLang="ja-JP" sz="2400" dirty="0">
                <a:latin typeface="Trebuchet MS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Trebuchet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rebuchet MS" charset="0"/>
                <a:ea typeface="ＭＳ Ｐゴシック" charset="0"/>
                <a:cs typeface="ＭＳ Ｐゴシック" charset="0"/>
              </a:rPr>
              <a:t>She would serve as interpreter on the journey.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Trebuchet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rebuchet MS" charset="0"/>
                <a:ea typeface="ＭＳ Ｐゴシック" charset="0"/>
                <a:cs typeface="ＭＳ Ｐゴシック" charset="0"/>
              </a:rPr>
              <a:t>Sacagawea had a </a:t>
            </a:r>
            <a:r>
              <a:rPr lang="en-US" sz="2400" b="1" u="sng" dirty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son</a:t>
            </a:r>
            <a:r>
              <a:rPr lang="en-US" sz="2400" dirty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Trebuchet MS" charset="0"/>
                <a:ea typeface="ＭＳ Ｐゴシック" charset="0"/>
                <a:cs typeface="ＭＳ Ｐゴシック" charset="0"/>
              </a:rPr>
              <a:t>during the expedition.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Trebuchet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rebuchet MS" charset="0"/>
                <a:ea typeface="ＭＳ Ｐゴシック" charset="0"/>
                <a:cs typeface="ＭＳ Ｐゴシック" charset="0"/>
              </a:rPr>
              <a:t>Sacagawea’s image was made into a dollar coin in </a:t>
            </a:r>
            <a:r>
              <a:rPr lang="en-US" sz="2400" b="1" u="sng" dirty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1997</a:t>
            </a:r>
            <a:r>
              <a:rPr lang="en-US" sz="2400" dirty="0">
                <a:latin typeface="Trebuchet MS" charset="0"/>
                <a:ea typeface="ＭＳ Ｐゴシック" charset="0"/>
                <a:cs typeface="ＭＳ Ｐゴシック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>
              <a:latin typeface="Trebuchet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rebuchet MS" charset="0"/>
                <a:ea typeface="ＭＳ Ｐゴシック" charset="0"/>
                <a:cs typeface="ＭＳ Ｐゴシック" charset="0"/>
              </a:rPr>
              <a:t>She was honored as a very important part of the Corps of Discovery. 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Trebuchet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907" y="2187575"/>
            <a:ext cx="3739268" cy="313055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86759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1839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American Typewriter"/>
                <a:ea typeface="ＭＳ Ｐゴシック" charset="0"/>
                <a:cs typeface="American Typewriter"/>
              </a:rPr>
              <a:t>Sacagawea </a:t>
            </a:r>
            <a:r>
              <a:rPr lang="en-US" b="1" dirty="0" smtClean="0">
                <a:latin typeface="American Typewriter"/>
                <a:ea typeface="ＭＳ Ｐゴシック" charset="0"/>
                <a:cs typeface="American Typewriter"/>
              </a:rPr>
              <a:t>Dollar Coin</a:t>
            </a:r>
            <a:endParaRPr lang="en-US" b="1" dirty="0">
              <a:latin typeface="American Typewriter"/>
              <a:ea typeface="ＭＳ Ｐゴシック" charset="0"/>
              <a:cs typeface="American Typewriter"/>
            </a:endParaRPr>
          </a:p>
        </p:txBody>
      </p:sp>
      <p:pic>
        <p:nvPicPr>
          <p:cNvPr id="33794" name="Content Placeholder 6" descr="sacagawea-dollar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38" b="-3438"/>
          <a:stretch>
            <a:fillRect/>
          </a:stretch>
        </p:blipFill>
        <p:spPr>
          <a:xfrm>
            <a:off x="2128393" y="1755775"/>
            <a:ext cx="4724400" cy="5102225"/>
          </a:xfrm>
          <a:ln w="57150" cmpd="sng">
            <a:solidFill>
              <a:schemeClr val="tx1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7771" y="1589640"/>
            <a:ext cx="2799065" cy="1518889"/>
          </a:xfrm>
          <a:prstGeom prst="rect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3500" b="1" dirty="0" smtClean="0"/>
              <a:t>Do you have any of these?</a:t>
            </a:r>
          </a:p>
        </p:txBody>
      </p:sp>
    </p:spTree>
    <p:extLst>
      <p:ext uri="{BB962C8B-B14F-4D97-AF65-F5344CB8AC3E}">
        <p14:creationId xmlns:p14="http://schemas.microsoft.com/office/powerpoint/2010/main" val="294976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74" y="274638"/>
            <a:ext cx="6575425" cy="11430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0000"/>
                </a:solidFill>
                <a:latin typeface="American Typewriter"/>
                <a:ea typeface="ＭＳ Ｐゴシック" charset="0"/>
                <a:cs typeface="American Typewriter"/>
              </a:rPr>
              <a:t>Jean Baptiste</a:t>
            </a:r>
            <a:r>
              <a:rPr lang="en-US" sz="3600" b="1" dirty="0">
                <a:solidFill>
                  <a:srgbClr val="FF0000"/>
                </a:solidFill>
                <a:latin typeface="American Typewriter"/>
                <a:ea typeface="ＭＳ Ｐゴシック" charset="0"/>
                <a:cs typeface="American Typewriter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American Typewriter"/>
                <a:ea typeface="ＭＳ Ｐゴシック" charset="0"/>
                <a:cs typeface="American Typewriter"/>
              </a:rPr>
              <a:t>Charbonneau</a:t>
            </a:r>
            <a:endParaRPr lang="en-US" sz="1600" b="1" dirty="0">
              <a:solidFill>
                <a:srgbClr val="000000"/>
              </a:solidFill>
              <a:latin typeface="American Typewriter"/>
              <a:ea typeface="ＭＳ Ｐゴシック" charset="0"/>
              <a:cs typeface="American Typewriter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736725"/>
            <a:ext cx="4927600" cy="4664075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2700" dirty="0">
                <a:latin typeface="Trebuchet MS" charset="0"/>
                <a:ea typeface="ＭＳ Ｐゴシック" charset="0"/>
                <a:cs typeface="ＭＳ Ｐゴシック" charset="0"/>
              </a:rPr>
              <a:t>Jean Baptiste Charbonneau was the son of Toussaint Charbonneau and Sacagawea</a:t>
            </a:r>
            <a:r>
              <a:rPr lang="en-US" sz="2700" dirty="0" smtClean="0">
                <a:latin typeface="Trebuchet MS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700" dirty="0" smtClean="0"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endParaRPr lang="en-US" sz="2700" dirty="0">
              <a:latin typeface="Trebuchet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700" dirty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He became the </a:t>
            </a:r>
            <a:r>
              <a:rPr lang="en-US" sz="2700" b="1" u="sng" dirty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youngest</a:t>
            </a:r>
            <a:r>
              <a:rPr lang="en-US" sz="2700" dirty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explorer on the Corps of Discovery</a:t>
            </a:r>
            <a:r>
              <a:rPr lang="en-US" sz="2700" dirty="0" smtClean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defRPr/>
            </a:pPr>
            <a:endParaRPr lang="en-US" sz="2700" dirty="0">
              <a:solidFill>
                <a:srgbClr val="000000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700" dirty="0">
                <a:latin typeface="Trebuchet MS" charset="0"/>
                <a:ea typeface="ＭＳ Ｐゴシック" charset="0"/>
                <a:cs typeface="ＭＳ Ｐゴシック" charset="0"/>
              </a:rPr>
              <a:t>Clark nicknamed him </a:t>
            </a:r>
            <a:r>
              <a:rPr lang="ja-JP" altLang="en-US" sz="2700" dirty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700" b="1" u="sng" dirty="0" smtClean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Pomp</a:t>
            </a:r>
            <a:r>
              <a:rPr lang="ja-JP" altLang="en-US" sz="2700" dirty="0" smtClean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700" dirty="0" smtClean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700" dirty="0" smtClean="0">
                <a:solidFill>
                  <a:srgbClr val="0D0D0D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from the Shoshone word meaning “leader.”</a:t>
            </a:r>
            <a:endParaRPr lang="en-US" sz="2700" dirty="0">
              <a:solidFill>
                <a:srgbClr val="0D0D0D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0" y="1736725"/>
            <a:ext cx="3568700" cy="45720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95312" y="59740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5952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81925" cy="1143000"/>
          </a:xfrm>
        </p:spPr>
        <p:txBody>
          <a:bodyPr/>
          <a:lstStyle/>
          <a:p>
            <a:pPr algn="r" eaLnBrk="1" hangingPunct="1"/>
            <a:r>
              <a:rPr lang="en-US" b="1" u="sng" dirty="0">
                <a:solidFill>
                  <a:srgbClr val="FF0000"/>
                </a:solidFill>
                <a:latin typeface="American Typewriter"/>
                <a:ea typeface="ＭＳ Ｐゴシック" charset="0"/>
                <a:cs typeface="American Typewriter"/>
              </a:rPr>
              <a:t>York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43" y="1274031"/>
            <a:ext cx="5657091" cy="510769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800" dirty="0">
                <a:latin typeface="Trebuchet MS" charset="0"/>
                <a:ea typeface="ＭＳ Ｐゴシック" charset="0"/>
                <a:cs typeface="ＭＳ Ｐゴシック" charset="0"/>
              </a:rPr>
              <a:t>York was Clark</a:t>
            </a:r>
            <a:r>
              <a:rPr lang="ja-JP" altLang="en-US" sz="2800" dirty="0">
                <a:latin typeface="Trebuchet MS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800" dirty="0">
                <a:latin typeface="Trebuchet MS" charset="0"/>
                <a:ea typeface="ＭＳ Ｐゴシック" charset="0"/>
                <a:cs typeface="ＭＳ Ｐゴシック" charset="0"/>
              </a:rPr>
              <a:t>s </a:t>
            </a:r>
            <a:r>
              <a:rPr lang="en-US" altLang="ja-JP" sz="2800" dirty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childhood companion and his </a:t>
            </a:r>
            <a:r>
              <a:rPr lang="ja-JP" altLang="en-US" sz="2800" dirty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manservant</a:t>
            </a:r>
            <a:r>
              <a:rPr lang="ja-JP" altLang="en-US" sz="2800" dirty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, which meant he was a </a:t>
            </a:r>
            <a:r>
              <a:rPr lang="en-US" altLang="ja-JP" sz="2800" b="1" u="sng" dirty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slave</a:t>
            </a:r>
            <a:r>
              <a:rPr lang="en-US" altLang="ja-JP" sz="2800" dirty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. </a:t>
            </a:r>
            <a:endParaRPr lang="en-US" altLang="ja-JP" sz="2800" dirty="0" smtClean="0">
              <a:solidFill>
                <a:srgbClr val="000000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ja-JP" sz="2800" dirty="0">
              <a:solidFill>
                <a:srgbClr val="000000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ja-JP" sz="2800" dirty="0" smtClean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We </a:t>
            </a:r>
            <a:r>
              <a:rPr lang="en-US" altLang="ja-JP" sz="2800" dirty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know he was </a:t>
            </a:r>
            <a:r>
              <a:rPr lang="en-US" altLang="ja-JP" sz="2800" dirty="0" smtClean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big, very athletic, and a </a:t>
            </a:r>
            <a:r>
              <a:rPr lang="en-US" altLang="ja-JP" sz="2800" dirty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great dancer. </a:t>
            </a:r>
            <a:endParaRPr lang="en-US" altLang="ja-JP" sz="2800" dirty="0" smtClean="0">
              <a:solidFill>
                <a:srgbClr val="000000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ja-JP" sz="2800" dirty="0">
              <a:solidFill>
                <a:srgbClr val="000000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ja-JP" sz="2800" dirty="0" smtClean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He </a:t>
            </a:r>
            <a:r>
              <a:rPr lang="en-US" altLang="ja-JP" sz="2800" dirty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was devoted to William </a:t>
            </a:r>
            <a:r>
              <a:rPr lang="en-US" altLang="ja-JP" sz="2800" dirty="0" smtClean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Clark</a:t>
            </a:r>
            <a:r>
              <a:rPr lang="en-US" altLang="ja-JP" sz="2800" dirty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altLang="ja-JP" sz="2800" dirty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was a great help to the expedition because </a:t>
            </a:r>
            <a:r>
              <a:rPr lang="en-US" altLang="ja-JP" sz="2800" dirty="0" smtClean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of his natural curiosity of the unknown land. </a:t>
            </a:r>
            <a:endParaRPr lang="en-US" sz="2800" dirty="0">
              <a:solidFill>
                <a:srgbClr val="000000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434" y="1790699"/>
            <a:ext cx="3120074" cy="4009295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24198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68676" y="452801"/>
            <a:ext cx="5775324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merican Typewriter"/>
                <a:ea typeface="ＭＳ Ｐゴシック" charset="0"/>
                <a:cs typeface="American Typewriter"/>
              </a:rPr>
              <a:t>More about </a:t>
            </a:r>
            <a:r>
              <a:rPr lang="en-US" b="1" dirty="0">
                <a:latin typeface="American Typewriter"/>
                <a:ea typeface="ＭＳ Ｐゴシック" charset="0"/>
                <a:cs typeface="American Typewriter"/>
              </a:rPr>
              <a:t>York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9138"/>
            <a:ext cx="4114800" cy="4267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Indians had never seen a black man before. There is a painting in the Mandan lodges of the Mandan chief trying to rub the black off of York</a:t>
            </a:r>
            <a:r>
              <a:rPr lang="ja-JP" altLang="en-US" sz="2400" dirty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s skin.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York was finally </a:t>
            </a:r>
            <a:r>
              <a:rPr lang="en-US" sz="2400" b="1" u="sng" dirty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set free </a:t>
            </a:r>
            <a:r>
              <a:rPr lang="en-US" sz="2400" dirty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ten years after the expedition ended.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317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1132" y="1981200"/>
            <a:ext cx="3429000" cy="4275138"/>
          </a:xfrm>
          <a:noFill/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081050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986" name="Content Placeholder 3" descr="lewisandclark_6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28" b="-13528"/>
          <a:stretch>
            <a:fillRect/>
          </a:stretch>
        </p:blipFill>
        <p:spPr>
          <a:xfrm>
            <a:off x="0" y="925599"/>
            <a:ext cx="9165979" cy="4852902"/>
          </a:xfrm>
        </p:spPr>
      </p:pic>
    </p:spTree>
    <p:extLst>
      <p:ext uri="{BB962C8B-B14F-4D97-AF65-F5344CB8AC3E}">
        <p14:creationId xmlns:p14="http://schemas.microsoft.com/office/powerpoint/2010/main" val="87724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458200" cy="1143000"/>
          </a:xfrm>
        </p:spPr>
        <p:txBody>
          <a:bodyPr/>
          <a:lstStyle/>
          <a:p>
            <a:r>
              <a:rPr lang="en-US" b="1" dirty="0">
                <a:latin typeface="American Typewriter"/>
                <a:ea typeface="ＭＳ Ｐゴシック" charset="0"/>
                <a:cs typeface="American Typewriter"/>
              </a:rPr>
              <a:t>The Goals of the Expedition:</a:t>
            </a:r>
            <a:endParaRPr lang="en-US" dirty="0">
              <a:latin typeface="American Typewriter"/>
              <a:ea typeface="ＭＳ Ｐゴシック" charset="0"/>
              <a:cs typeface="American Typewriter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219200"/>
            <a:ext cx="8458200" cy="5410200"/>
          </a:xfrm>
        </p:spPr>
        <p:txBody>
          <a:bodyPr/>
          <a:lstStyle/>
          <a:p>
            <a:pPr>
              <a:defRPr/>
            </a:pPr>
            <a:r>
              <a:rPr lang="en-US" sz="2400" b="1" i="1" dirty="0"/>
              <a:t>To find a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water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smtClean="0"/>
              <a:t>passage </a:t>
            </a:r>
            <a:r>
              <a:rPr lang="en-US" sz="2400" b="1" i="1" dirty="0"/>
              <a:t>that stretched across the entire continent.  They thought the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Missouri</a:t>
            </a:r>
            <a:r>
              <a:rPr lang="en-US" sz="2400" b="1" i="1" dirty="0" smtClean="0"/>
              <a:t> was </a:t>
            </a:r>
            <a:r>
              <a:rPr lang="en-US" sz="2400" b="1" i="1" dirty="0"/>
              <a:t>it, however they found that the source was in the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Rocky</a:t>
            </a:r>
            <a:r>
              <a:rPr lang="en-US" sz="2400" b="1" i="1" dirty="0" smtClean="0"/>
              <a:t> Mountains</a:t>
            </a:r>
            <a:r>
              <a:rPr lang="en-US" sz="2400" b="1" i="1" dirty="0"/>
              <a:t>.  No such passage exists</a:t>
            </a:r>
            <a:r>
              <a:rPr lang="en-US" sz="2400" b="1" i="1" dirty="0" smtClean="0"/>
              <a:t>.</a:t>
            </a:r>
          </a:p>
          <a:p>
            <a:pPr marL="0" indent="0">
              <a:buFont typeface="Wingdings" charset="0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b="1" i="1" dirty="0"/>
              <a:t>To make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accurate maps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/>
              <a:t>of </a:t>
            </a:r>
            <a:r>
              <a:rPr lang="en-US" sz="2400" b="1" i="1" dirty="0"/>
              <a:t>the new territory and the western lands along the way.  They were successful</a:t>
            </a:r>
            <a:r>
              <a:rPr lang="en-US" sz="2400" b="1" i="1" dirty="0" smtClean="0"/>
              <a:t>!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b="1" i="1" dirty="0" smtClean="0"/>
              <a:t> </a:t>
            </a:r>
            <a:endParaRPr lang="en-US" sz="2400" dirty="0"/>
          </a:p>
          <a:p>
            <a:pPr>
              <a:defRPr/>
            </a:pPr>
            <a:r>
              <a:rPr lang="en-US" sz="2400" b="1" i="1" dirty="0"/>
              <a:t>To make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peace</a:t>
            </a:r>
            <a:r>
              <a:rPr lang="en-US" sz="2400" b="1" i="1" dirty="0" smtClean="0"/>
              <a:t> with </a:t>
            </a:r>
            <a:r>
              <a:rPr lang="en-US" sz="2400" b="1" i="1" dirty="0"/>
              <a:t>the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Indians</a:t>
            </a:r>
            <a:r>
              <a:rPr lang="en-US" sz="2400" b="1" i="1" dirty="0" smtClean="0"/>
              <a:t> along </a:t>
            </a:r>
            <a:r>
              <a:rPr lang="en-US" sz="2400" b="1" i="1" dirty="0"/>
              <a:t>the way.  They were successful</a:t>
            </a:r>
            <a:r>
              <a:rPr lang="en-US" sz="2400" b="1" i="1" dirty="0" smtClean="0"/>
              <a:t>!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b="1" i="1" dirty="0"/>
              <a:t>To document new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plants</a:t>
            </a:r>
            <a:r>
              <a:rPr lang="en-US" sz="2400" b="1" i="1" dirty="0" smtClean="0">
                <a:solidFill>
                  <a:srgbClr val="FF0000"/>
                </a:solidFill>
              </a:rPr>
              <a:t>,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animals</a:t>
            </a:r>
            <a:r>
              <a:rPr lang="en-US" sz="2400" b="1" i="1" dirty="0" smtClean="0"/>
              <a:t>, </a:t>
            </a:r>
            <a:r>
              <a:rPr lang="en-US" sz="2400" b="1" i="1" dirty="0"/>
              <a:t>and food discovered on the journey. They were successful!</a:t>
            </a: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olidFill>
                <a:srgbClr val="000000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80252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merican Typewriter"/>
                <a:ea typeface="ＭＳ Ｐゴシック" charset="0"/>
                <a:cs typeface="American Typewriter"/>
              </a:rPr>
              <a:t>The Louisiana Purchase and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merican Typewriter"/>
                <a:ea typeface="ＭＳ Ｐゴシック" charset="0"/>
                <a:cs typeface="American Typewriter"/>
              </a:rPr>
              <a:t> the Corps of Discovery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merican Typewriter"/>
              <a:ea typeface="ＭＳ Ｐゴシック" charset="0"/>
              <a:cs typeface="American Typewriter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00225"/>
            <a:ext cx="5486400" cy="4500563"/>
          </a:xfrm>
          <a:prstGeom prst="rect">
            <a:avLst/>
          </a:prstGeom>
          <a:noFill/>
          <a:ln w="136525">
            <a:gradFill flip="none" rotWithShape="1">
              <a:gsLst>
                <a:gs pos="99000">
                  <a:srgbClr val="00000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80773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92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D0D0D"/>
                </a:solidFill>
                <a:latin typeface="American Typewriter"/>
                <a:ea typeface="ＭＳ Ｐゴシック" charset="0"/>
                <a:cs typeface="American Typewriter"/>
              </a:rPr>
              <a:t>The Deal:</a:t>
            </a:r>
            <a:endParaRPr lang="en-US" b="1" dirty="0">
              <a:solidFill>
                <a:srgbClr val="0D0D0D"/>
              </a:solidFill>
              <a:latin typeface="American Typewriter"/>
              <a:ea typeface="ＭＳ Ｐゴシック" charset="0"/>
              <a:cs typeface="American Typewriter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93950"/>
            <a:ext cx="8610600" cy="41148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800" b="1" dirty="0" smtClean="0"/>
              <a:t>President </a:t>
            </a:r>
            <a:r>
              <a:rPr lang="en-US" sz="2800" b="1" u="sng" dirty="0" smtClean="0">
                <a:solidFill>
                  <a:srgbClr val="FF0000"/>
                </a:solidFill>
              </a:rPr>
              <a:t>Jefferson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had </a:t>
            </a:r>
            <a:r>
              <a:rPr lang="en-US" sz="2800" b="1" dirty="0"/>
              <a:t>purchased all of the Louisiana Territory from </a:t>
            </a:r>
            <a:r>
              <a:rPr lang="en-US" sz="2800" b="1" u="sng" dirty="0" smtClean="0">
                <a:solidFill>
                  <a:srgbClr val="FF0000"/>
                </a:solidFill>
              </a:rPr>
              <a:t>Napoleon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of </a:t>
            </a:r>
            <a:r>
              <a:rPr lang="en-US" sz="2800" b="1" dirty="0"/>
              <a:t>France for 15 </a:t>
            </a:r>
            <a:r>
              <a:rPr lang="en-US" sz="2800" b="1" u="sng" dirty="0" smtClean="0">
                <a:solidFill>
                  <a:srgbClr val="FF0000"/>
                </a:solidFill>
              </a:rPr>
              <a:t>million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dollars</a:t>
            </a:r>
            <a:r>
              <a:rPr lang="en-US" sz="2800" b="1" dirty="0"/>
              <a:t>.  </a:t>
            </a:r>
            <a:endParaRPr lang="en-US" sz="2800" b="1" dirty="0" smtClean="0"/>
          </a:p>
          <a:p>
            <a:pPr marL="0" indent="0">
              <a:buFont typeface="Wingdings" charset="0"/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b="1" dirty="0"/>
              <a:t>Jefferson only wanted </a:t>
            </a:r>
            <a:r>
              <a:rPr lang="en-US" sz="2800" b="1" u="sng" dirty="0" smtClean="0">
                <a:solidFill>
                  <a:srgbClr val="FF0000"/>
                </a:solidFill>
              </a:rPr>
              <a:t>New Orleans </a:t>
            </a:r>
            <a:r>
              <a:rPr lang="en-US" sz="2800" b="1" dirty="0" smtClean="0"/>
              <a:t>because </a:t>
            </a:r>
            <a:r>
              <a:rPr lang="en-US" sz="2800" b="1" dirty="0"/>
              <a:t>of its importance to US </a:t>
            </a:r>
            <a:r>
              <a:rPr lang="en-US" sz="2800" b="1" u="sng" dirty="0" smtClean="0">
                <a:solidFill>
                  <a:srgbClr val="FF0000"/>
                </a:solidFill>
              </a:rPr>
              <a:t>trade</a:t>
            </a:r>
            <a:r>
              <a:rPr lang="en-US" sz="2800" b="1" dirty="0" smtClean="0"/>
              <a:t>, </a:t>
            </a:r>
            <a:r>
              <a:rPr lang="en-US" sz="2800" b="1" dirty="0"/>
              <a:t>but Napoleon wanted out of the Americas so he sold it all</a:t>
            </a:r>
            <a:r>
              <a:rPr lang="en-US" sz="2800" b="1" dirty="0" smtClean="0"/>
              <a:t>!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b="1" dirty="0"/>
              <a:t>The Louisiana Purchase </a:t>
            </a:r>
            <a:r>
              <a:rPr lang="en-US" sz="2800" b="1" u="sng" dirty="0" smtClean="0">
                <a:solidFill>
                  <a:srgbClr val="FF0000"/>
                </a:solidFill>
              </a:rPr>
              <a:t>doubled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the </a:t>
            </a:r>
            <a:r>
              <a:rPr lang="en-US" sz="2800" b="1" dirty="0"/>
              <a:t>size of the United States!</a:t>
            </a:r>
            <a:endParaRPr lang="en-US" sz="2800" dirty="0"/>
          </a:p>
          <a:p>
            <a:pPr eaLnBrk="1" hangingPunct="1">
              <a:defRPr/>
            </a:pPr>
            <a:endParaRPr lang="en-US" sz="2800" dirty="0">
              <a:solidFill>
                <a:srgbClr val="000000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809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rgbClr val="0D0D0D"/>
                </a:solidFill>
                <a:latin typeface="American Typewriter"/>
                <a:ea typeface="ＭＳ Ｐゴシック" charset="0"/>
                <a:cs typeface="American Typewriter"/>
              </a:rPr>
              <a:t>How did the United States gain control over the Louisiana Territory?</a:t>
            </a:r>
            <a:endParaRPr lang="en-US" sz="2600" b="1" dirty="0">
              <a:solidFill>
                <a:srgbClr val="0D0D0D"/>
              </a:solidFill>
              <a:latin typeface="American Typewriter"/>
              <a:ea typeface="ＭＳ Ｐゴシック" charset="0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31047845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152400" y="228600"/>
            <a:ext cx="861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D0D0D"/>
                </a:solidFill>
                <a:latin typeface="American Typewriter"/>
                <a:cs typeface="American Typewriter"/>
              </a:rPr>
              <a:t>The Louisiana Purchase doubled the size of the United States!</a:t>
            </a:r>
          </a:p>
        </p:txBody>
      </p:sp>
      <p:pic>
        <p:nvPicPr>
          <p:cNvPr id="4" name="Picture 3" descr="Screen Shot 2014-01-07 at 6.12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1117600"/>
            <a:ext cx="8400350" cy="481965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556249" y="825500"/>
            <a:ext cx="3476625" cy="1873250"/>
          </a:xfrm>
          <a:prstGeom prst="rect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Quick Question:</a:t>
            </a:r>
          </a:p>
          <a:p>
            <a:pPr algn="ctr"/>
            <a:r>
              <a:rPr lang="en-US" sz="2200" b="1" dirty="0"/>
              <a:t/>
            </a:r>
            <a:br>
              <a:rPr lang="en-US" sz="2200" b="1" dirty="0"/>
            </a:br>
            <a:r>
              <a:rPr lang="en-US" sz="2200" b="1" dirty="0" smtClean="0"/>
              <a:t>What modern day states were carved out of the land purchased in this deal?</a:t>
            </a:r>
          </a:p>
        </p:txBody>
      </p:sp>
      <p:pic>
        <p:nvPicPr>
          <p:cNvPr id="6" name="Picture 5" descr="Screen Shot 2014-01-07 at 6.17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1043445"/>
            <a:ext cx="8785224" cy="5370370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741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89013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D0D0D"/>
                </a:solidFill>
                <a:latin typeface="American Typewriter"/>
                <a:ea typeface="ＭＳ Ｐゴシック" charset="0"/>
                <a:cs typeface="American Typewriter"/>
              </a:rPr>
              <a:t>The Expedition: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610600" cy="4114800"/>
          </a:xfrm>
        </p:spPr>
        <p:txBody>
          <a:bodyPr/>
          <a:lstStyle/>
          <a:p>
            <a:r>
              <a:rPr lang="en-US" sz="2800" b="1" dirty="0">
                <a:latin typeface="Trebuchet MS" charset="0"/>
                <a:ea typeface="ＭＳ Ｐゴシック" charset="0"/>
                <a:cs typeface="ＭＳ Ｐゴシック" charset="0"/>
              </a:rPr>
              <a:t>The purpose of the expedition was to </a:t>
            </a:r>
            <a:r>
              <a:rPr lang="en-US" sz="2800" b="1" u="sng" dirty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explore</a:t>
            </a:r>
            <a:r>
              <a:rPr lang="en-US" sz="2800" b="1" dirty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>
                <a:latin typeface="Trebuchet MS" charset="0"/>
                <a:ea typeface="ＭＳ Ｐゴシック" charset="0"/>
                <a:cs typeface="ＭＳ Ｐゴシック" charset="0"/>
              </a:rPr>
              <a:t>the new territory. </a:t>
            </a:r>
          </a:p>
          <a:p>
            <a:endParaRPr lang="en-US" sz="2800" dirty="0">
              <a:latin typeface="Trebuchet MS" charset="0"/>
              <a:ea typeface="ＭＳ Ｐゴシック" charset="0"/>
              <a:cs typeface="ＭＳ Ｐゴシック" charset="0"/>
            </a:endParaRPr>
          </a:p>
          <a:p>
            <a:r>
              <a:rPr lang="en-US" sz="2800" b="1" dirty="0">
                <a:latin typeface="Trebuchet MS" charset="0"/>
                <a:ea typeface="ＭＳ Ｐゴシック" charset="0"/>
                <a:cs typeface="ＭＳ Ｐゴシック" charset="0"/>
              </a:rPr>
              <a:t>Jefferson asked his personal secretary, </a:t>
            </a:r>
            <a:r>
              <a:rPr lang="en-US" sz="2800" b="1" u="sng" dirty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Meriwether Lewis</a:t>
            </a:r>
            <a:r>
              <a:rPr lang="en-US" sz="2800" b="1" dirty="0">
                <a:latin typeface="Trebuchet MS" charset="0"/>
                <a:ea typeface="ＭＳ Ｐゴシック" charset="0"/>
                <a:cs typeface="ＭＳ Ｐゴシック" charset="0"/>
              </a:rPr>
              <a:t>, to lead the expedition. Lewis asked his old army friend, William </a:t>
            </a:r>
            <a:r>
              <a:rPr lang="en-US" sz="2800" b="1" u="sng" dirty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Clark</a:t>
            </a:r>
            <a:r>
              <a:rPr lang="en-US" sz="2800" b="1" dirty="0">
                <a:latin typeface="Trebuchet MS" charset="0"/>
                <a:ea typeface="ＭＳ Ｐゴシック" charset="0"/>
                <a:cs typeface="ＭＳ Ｐゴシック" charset="0"/>
              </a:rPr>
              <a:t>, to co-lead the expedition with him.  This group was called the </a:t>
            </a:r>
            <a:r>
              <a:rPr lang="en-US" sz="2800" b="1" u="sng" dirty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Corps of Discovery</a:t>
            </a:r>
            <a:r>
              <a:rPr lang="en-US" sz="2800" b="1" dirty="0">
                <a:latin typeface="Trebuchet MS" charset="0"/>
                <a:ea typeface="ＭＳ Ｐゴシック" charset="0"/>
                <a:cs typeface="ＭＳ Ｐゴシック" charset="0"/>
              </a:rPr>
              <a:t>.</a:t>
            </a:r>
            <a:endParaRPr lang="en-US" sz="2800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809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rgbClr val="0D0D0D"/>
                </a:solidFill>
                <a:latin typeface="American Typewriter"/>
                <a:ea typeface="ＭＳ Ｐゴシック" charset="0"/>
                <a:cs typeface="American Typewriter"/>
              </a:rPr>
              <a:t>What was exploring this territory like?</a:t>
            </a:r>
            <a:endParaRPr lang="en-US" sz="2600" b="1" dirty="0">
              <a:solidFill>
                <a:srgbClr val="0D0D0D"/>
              </a:solidFill>
              <a:latin typeface="American Typewriter"/>
              <a:ea typeface="ＭＳ Ｐゴシック" charset="0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526177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American Typewriter"/>
                <a:ea typeface="ＭＳ Ｐゴシック" charset="0"/>
                <a:cs typeface="American Typewriter"/>
              </a:rPr>
              <a:t>Captain Meriwether </a:t>
            </a:r>
            <a:r>
              <a:rPr lang="en-US" b="1" u="sng" dirty="0">
                <a:solidFill>
                  <a:srgbClr val="FF0000"/>
                </a:solidFill>
                <a:latin typeface="American Typewriter"/>
                <a:ea typeface="ＭＳ Ｐゴシック" charset="0"/>
                <a:cs typeface="American Typewriter"/>
              </a:rPr>
              <a:t>Lewis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838200" y="1800310"/>
            <a:ext cx="6705600" cy="4114800"/>
          </a:xfrm>
        </p:spPr>
        <p:txBody>
          <a:bodyPr>
            <a:normAutofit fontScale="92500" lnSpcReduction="10000"/>
          </a:bodyPr>
          <a:lstStyle/>
          <a:p>
            <a:pPr lvl="2">
              <a:defRPr/>
            </a:pPr>
            <a:r>
              <a:rPr lang="en-US" b="1" dirty="0" smtClean="0"/>
              <a:t> Was </a:t>
            </a:r>
            <a:r>
              <a:rPr lang="en-US" b="1" dirty="0"/>
              <a:t>born in 1774</a:t>
            </a:r>
            <a:r>
              <a:rPr lang="en-US" b="1" dirty="0" smtClean="0"/>
              <a:t>.</a:t>
            </a:r>
          </a:p>
          <a:p>
            <a:pPr lvl="2">
              <a:defRPr/>
            </a:pPr>
            <a:endParaRPr lang="en-US" sz="3200" dirty="0"/>
          </a:p>
          <a:p>
            <a:pPr lvl="2">
              <a:defRPr/>
            </a:pPr>
            <a:r>
              <a:rPr lang="en-US" b="1" dirty="0"/>
              <a:t>He joined the </a:t>
            </a:r>
            <a:r>
              <a:rPr lang="en-US" b="1" u="sng" dirty="0" smtClean="0">
                <a:solidFill>
                  <a:srgbClr val="FF0000"/>
                </a:solidFill>
              </a:rPr>
              <a:t>army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at </a:t>
            </a:r>
            <a:r>
              <a:rPr lang="en-US" b="1" dirty="0"/>
              <a:t>20 years old</a:t>
            </a:r>
            <a:r>
              <a:rPr lang="en-US" b="1" dirty="0" smtClean="0"/>
              <a:t>.</a:t>
            </a:r>
          </a:p>
          <a:p>
            <a:pPr lvl="2">
              <a:defRPr/>
            </a:pPr>
            <a:endParaRPr lang="en-US" sz="3200" dirty="0"/>
          </a:p>
          <a:p>
            <a:pPr lvl="2">
              <a:defRPr/>
            </a:pPr>
            <a:r>
              <a:rPr lang="en-US" b="1" dirty="0"/>
              <a:t>He was made President Jefferson’s personal </a:t>
            </a:r>
            <a:r>
              <a:rPr lang="en-US" b="1" u="sng" dirty="0" smtClean="0">
                <a:solidFill>
                  <a:srgbClr val="FF0000"/>
                </a:solidFill>
              </a:rPr>
              <a:t>assistant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in </a:t>
            </a:r>
            <a:r>
              <a:rPr lang="en-US" b="1" dirty="0"/>
              <a:t>1801 and was asked to lead the Corps of Discovery</a:t>
            </a:r>
            <a:r>
              <a:rPr lang="en-US" b="1" dirty="0" smtClean="0"/>
              <a:t>.</a:t>
            </a:r>
          </a:p>
          <a:p>
            <a:pPr marL="914400" lvl="2" indent="0">
              <a:buFont typeface="Wingdings" charset="0"/>
              <a:buNone/>
              <a:defRPr/>
            </a:pPr>
            <a:r>
              <a:rPr lang="en-US" b="1" dirty="0" smtClean="0"/>
              <a:t> </a:t>
            </a:r>
            <a:endParaRPr lang="en-US" sz="3200" dirty="0"/>
          </a:p>
          <a:p>
            <a:pPr lvl="2">
              <a:defRPr/>
            </a:pPr>
            <a:r>
              <a:rPr lang="en-US" b="1" dirty="0"/>
              <a:t>Lewis was the </a:t>
            </a:r>
            <a:r>
              <a:rPr lang="en-US" b="1" u="sng" dirty="0" smtClean="0">
                <a:solidFill>
                  <a:srgbClr val="FF0000"/>
                </a:solidFill>
              </a:rPr>
              <a:t>scientist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on </a:t>
            </a:r>
            <a:r>
              <a:rPr lang="en-US" b="1" dirty="0"/>
              <a:t>the journey, keeping detailed records of the </a:t>
            </a:r>
            <a:r>
              <a:rPr lang="en-US" b="1" u="sng" dirty="0" smtClean="0">
                <a:solidFill>
                  <a:srgbClr val="FF0000"/>
                </a:solidFill>
              </a:rPr>
              <a:t>plants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and </a:t>
            </a:r>
            <a:r>
              <a:rPr lang="en-US" b="1" u="sng" dirty="0" smtClean="0">
                <a:solidFill>
                  <a:srgbClr val="FF0000"/>
                </a:solidFill>
              </a:rPr>
              <a:t>animals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they </a:t>
            </a:r>
            <a:r>
              <a:rPr lang="en-US" b="1" dirty="0"/>
              <a:t>found.</a:t>
            </a:r>
            <a:endParaRPr lang="en-US" sz="3200" dirty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olidFill>
                <a:srgbClr val="FF0000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lipArt Placeholder 1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274" y="1800311"/>
            <a:ext cx="3310157" cy="4114800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114734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05194" y="228600"/>
            <a:ext cx="5605084" cy="1143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American Typewriter"/>
                <a:ea typeface="ＭＳ Ｐゴシック" charset="0"/>
                <a:cs typeface="American Typewriter"/>
              </a:rPr>
              <a:t>William </a:t>
            </a:r>
            <a:r>
              <a:rPr lang="en-US" b="1" u="sng" dirty="0">
                <a:solidFill>
                  <a:srgbClr val="FF0000"/>
                </a:solidFill>
                <a:latin typeface="American Typewriter"/>
                <a:ea typeface="ＭＳ Ｐゴシック" charset="0"/>
                <a:cs typeface="American Typewriter"/>
              </a:rPr>
              <a:t>Clark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914400" y="1295400"/>
            <a:ext cx="6858000" cy="5556250"/>
          </a:xfrm>
        </p:spPr>
        <p:txBody>
          <a:bodyPr/>
          <a:lstStyle/>
          <a:p>
            <a:pPr lvl="2"/>
            <a:r>
              <a:rPr lang="en-US" b="1">
                <a:latin typeface="Trebuchet MS" charset="0"/>
                <a:ea typeface="ＭＳ Ｐゴシック" charset="0"/>
              </a:rPr>
              <a:t>Was born in 1770 and at 19 joined the </a:t>
            </a:r>
            <a:r>
              <a:rPr lang="en-US" b="1" u="sng">
                <a:solidFill>
                  <a:srgbClr val="FF0000"/>
                </a:solidFill>
                <a:latin typeface="Trebuchet MS" charset="0"/>
                <a:ea typeface="ＭＳ Ｐゴシック" charset="0"/>
              </a:rPr>
              <a:t>military</a:t>
            </a:r>
            <a:r>
              <a:rPr lang="en-US" b="1">
                <a:latin typeface="Trebuchet MS" charset="0"/>
                <a:ea typeface="ＭＳ Ｐゴシック" charset="0"/>
              </a:rPr>
              <a:t>.</a:t>
            </a:r>
          </a:p>
          <a:p>
            <a:pPr lvl="2"/>
            <a:endParaRPr lang="en-US" sz="3200">
              <a:latin typeface="Trebuchet MS" charset="0"/>
              <a:ea typeface="ＭＳ Ｐゴシック" charset="0"/>
            </a:endParaRPr>
          </a:p>
          <a:p>
            <a:pPr lvl="2"/>
            <a:r>
              <a:rPr lang="en-US" b="1">
                <a:latin typeface="Trebuchet MS" charset="0"/>
                <a:ea typeface="ＭＳ Ｐゴシック" charset="0"/>
              </a:rPr>
              <a:t>Clark met Meriwether Lewis when they were both in the army.</a:t>
            </a:r>
          </a:p>
          <a:p>
            <a:pPr lvl="2"/>
            <a:endParaRPr lang="en-US" sz="3200">
              <a:latin typeface="Trebuchet MS" charset="0"/>
              <a:ea typeface="ＭＳ Ｐゴシック" charset="0"/>
            </a:endParaRPr>
          </a:p>
          <a:p>
            <a:pPr lvl="2"/>
            <a:r>
              <a:rPr lang="en-US" b="1">
                <a:latin typeface="Trebuchet MS" charset="0"/>
                <a:ea typeface="ＭＳ Ｐゴシック" charset="0"/>
              </a:rPr>
              <a:t>Lewis asked Clark to help him lead the expedition across the country.</a:t>
            </a:r>
            <a:endParaRPr lang="en-US" sz="3200">
              <a:latin typeface="Trebuchet MS" charset="0"/>
              <a:ea typeface="ＭＳ Ｐゴシック" charset="0"/>
            </a:endParaRPr>
          </a:p>
          <a:p>
            <a:pPr lvl="2"/>
            <a:endParaRPr lang="en-US" b="1">
              <a:latin typeface="Trebuchet MS" charset="0"/>
              <a:ea typeface="ＭＳ Ｐゴシック" charset="0"/>
            </a:endParaRPr>
          </a:p>
          <a:p>
            <a:pPr lvl="2"/>
            <a:r>
              <a:rPr lang="en-US" b="1">
                <a:latin typeface="Trebuchet MS" charset="0"/>
                <a:ea typeface="ＭＳ Ｐゴシック" charset="0"/>
              </a:rPr>
              <a:t>Clark was the </a:t>
            </a:r>
            <a:r>
              <a:rPr lang="en-US" b="1" u="sng">
                <a:solidFill>
                  <a:srgbClr val="FF0000"/>
                </a:solidFill>
                <a:latin typeface="Trebuchet MS" charset="0"/>
                <a:ea typeface="ＭＳ Ｐゴシック" charset="0"/>
              </a:rPr>
              <a:t>geographer</a:t>
            </a:r>
            <a:r>
              <a:rPr lang="en-US" b="1">
                <a:solidFill>
                  <a:srgbClr val="FF0000"/>
                </a:solidFill>
                <a:latin typeface="Trebuchet MS" charset="0"/>
                <a:ea typeface="ＭＳ Ｐゴシック" charset="0"/>
              </a:rPr>
              <a:t> </a:t>
            </a:r>
            <a:r>
              <a:rPr lang="en-US" b="1">
                <a:latin typeface="Trebuchet MS" charset="0"/>
                <a:ea typeface="ＭＳ Ｐゴシック" charset="0"/>
              </a:rPr>
              <a:t>on the trip, keeping a detailed </a:t>
            </a:r>
            <a:r>
              <a:rPr lang="en-US" b="1" u="sng">
                <a:solidFill>
                  <a:srgbClr val="FF0000"/>
                </a:solidFill>
                <a:latin typeface="Trebuchet MS" charset="0"/>
                <a:ea typeface="ＭＳ Ｐゴシック" charset="0"/>
              </a:rPr>
              <a:t>diary</a:t>
            </a:r>
            <a:r>
              <a:rPr lang="en-US" b="1">
                <a:solidFill>
                  <a:srgbClr val="FF0000"/>
                </a:solidFill>
                <a:latin typeface="Trebuchet MS" charset="0"/>
                <a:ea typeface="ＭＳ Ｐゴシック" charset="0"/>
              </a:rPr>
              <a:t> </a:t>
            </a:r>
            <a:r>
              <a:rPr lang="en-US" b="1">
                <a:latin typeface="Trebuchet MS" charset="0"/>
                <a:ea typeface="ＭＳ Ｐゴシック" charset="0"/>
              </a:rPr>
              <a:t>including many drawings and </a:t>
            </a:r>
            <a:r>
              <a:rPr lang="en-US" b="1" u="sng">
                <a:solidFill>
                  <a:srgbClr val="FF0000"/>
                </a:solidFill>
                <a:latin typeface="Trebuchet MS" charset="0"/>
                <a:ea typeface="ＭＳ Ｐゴシック" charset="0"/>
              </a:rPr>
              <a:t>maps</a:t>
            </a:r>
            <a:r>
              <a:rPr lang="en-US" b="1">
                <a:latin typeface="Trebuchet MS" charset="0"/>
                <a:ea typeface="ＭＳ Ｐゴシック" charset="0"/>
              </a:rPr>
              <a:t>.</a:t>
            </a:r>
            <a:endParaRPr lang="en-US" sz="3200">
              <a:latin typeface="Trebuchet MS" charset="0"/>
              <a:ea typeface="ＭＳ Ｐゴシック" charset="0"/>
            </a:endParaRPr>
          </a:p>
          <a:p>
            <a:pPr eaLnBrk="1" hangingPunct="1"/>
            <a:endParaRPr lang="en-US" sz="2200">
              <a:solidFill>
                <a:srgbClr val="FF0000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lipArt Placeholder 1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724" y="2100135"/>
            <a:ext cx="2990942" cy="3865624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778759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505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3" y="263525"/>
            <a:ext cx="4006670" cy="6365875"/>
          </a:xfrm>
          <a:prstGeom prst="rect">
            <a:avLst/>
          </a:prstGeom>
          <a:noFill/>
          <a:ln w="57150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"/>
            <a:ext cx="3984625" cy="3124200"/>
          </a:xfrm>
          <a:prstGeom prst="rect">
            <a:avLst/>
          </a:prstGeom>
          <a:noFill/>
          <a:ln w="57150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24400" y="4651374"/>
            <a:ext cx="3476625" cy="1260475"/>
          </a:xfrm>
          <a:prstGeom prst="rect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Here are some pictures and descriptions made by  Meriwether Lewis!</a:t>
            </a:r>
            <a:endParaRPr lang="en-US" sz="2200" b="1" dirty="0" smtClean="0"/>
          </a:p>
        </p:txBody>
      </p:sp>
      <p:pic>
        <p:nvPicPr>
          <p:cNvPr id="4506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3505200" cy="3308350"/>
          </a:xfrm>
          <a:prstGeom prst="rect">
            <a:avLst/>
          </a:prstGeom>
          <a:noFill/>
          <a:ln w="57150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22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3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4608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750"/>
            <a:ext cx="4267200" cy="680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4841875" cy="68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95900" y="5281611"/>
            <a:ext cx="3476625" cy="1260475"/>
          </a:xfrm>
          <a:prstGeom prst="rect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Here are some pictures and descriptions made by  Meriwether Lewis!</a:t>
            </a:r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160283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701</Words>
  <Application>Microsoft Office PowerPoint</Application>
  <PresentationFormat>On-screen Show (4:3)</PresentationFormat>
  <Paragraphs>90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American Typewriter</vt:lpstr>
      <vt:lpstr>Arial</vt:lpstr>
      <vt:lpstr>Calibri</vt:lpstr>
      <vt:lpstr>Times</vt:lpstr>
      <vt:lpstr>Trebuchet MS</vt:lpstr>
      <vt:lpstr>Wingdings</vt:lpstr>
      <vt:lpstr>Office Theme</vt:lpstr>
      <vt:lpstr>PowerPoint Presentation</vt:lpstr>
      <vt:lpstr>The Louisiana Purchase and  the Corps of Discovery</vt:lpstr>
      <vt:lpstr>The Deal:</vt:lpstr>
      <vt:lpstr>PowerPoint Presentation</vt:lpstr>
      <vt:lpstr>The Expedition:</vt:lpstr>
      <vt:lpstr>Captain Meriwether Lewis</vt:lpstr>
      <vt:lpstr>William Clark</vt:lpstr>
      <vt:lpstr>PowerPoint Presentation</vt:lpstr>
      <vt:lpstr>PowerPoint Presentation</vt:lpstr>
      <vt:lpstr>PowerPoint Presentation</vt:lpstr>
      <vt:lpstr>Toussaint Charbonneau</vt:lpstr>
      <vt:lpstr>Sacagawea</vt:lpstr>
      <vt:lpstr>Sacagawea Dollar Coin</vt:lpstr>
      <vt:lpstr>Jean Baptiste Charbonneau</vt:lpstr>
      <vt:lpstr>York</vt:lpstr>
      <vt:lpstr>More about York</vt:lpstr>
      <vt:lpstr>PowerPoint Presentation</vt:lpstr>
      <vt:lpstr>The Goals of the Expedition: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Louisiana Purchase and  the Corps of Discovery</dc:title>
  <dc:subject/>
  <dc:creator>c g</dc:creator>
  <cp:keywords/>
  <dc:description/>
  <cp:lastModifiedBy>Elizabeth Trax</cp:lastModifiedBy>
  <cp:revision>8</cp:revision>
  <dcterms:created xsi:type="dcterms:W3CDTF">2014-01-07T23:02:51Z</dcterms:created>
  <dcterms:modified xsi:type="dcterms:W3CDTF">2018-02-21T20:26:06Z</dcterms:modified>
  <cp:category/>
</cp:coreProperties>
</file>