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4" r:id="rId1"/>
  </p:sldMasterIdLst>
  <p:sldIdLst>
    <p:sldId id="256" r:id="rId2"/>
    <p:sldId id="257" r:id="rId3"/>
    <p:sldId id="258" r:id="rId4"/>
    <p:sldId id="259" r:id="rId5"/>
    <p:sldId id="260" r:id="rId6"/>
    <p:sldId id="261" r:id="rId7"/>
    <p:sldId id="262" r:id="rId8"/>
    <p:sldId id="263" r:id="rId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2" d="100"/>
          <a:sy n="52" d="100"/>
        </p:scale>
        <p:origin x="667"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5586B75A-687E-405C-8A0B-8D00578BA2C3}" type="datetimeFigureOut">
              <a:rPr lang="en-US" smtClean="0"/>
              <a:pPr/>
              <a:t>4/23/2018</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smtClean="0"/>
              <a:pPr/>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3293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48801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10269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03737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4844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71626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4/23/2018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99478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4/23/2018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97800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4/23/2018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9824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85967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94422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5586B75A-687E-405C-8A0B-8D00578BA2C3}" type="datetimeFigureOut">
              <a:rPr lang="en-US" smtClean="0"/>
              <a:pPr/>
              <a:t>4/23/2018</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54646037"/>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sldNum="0" hdr="0" ft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6.xml"/><Relationship Id="rId1" Type="http://schemas.openxmlformats.org/officeDocument/2006/relationships/video" Target="https://www.youtube.com/embed/elcjWAVnCj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6.xml"/><Relationship Id="rId1" Type="http://schemas.openxmlformats.org/officeDocument/2006/relationships/video" Target="https://www.youtube.com/embed/g46M4HwYTU0"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6.xml"/><Relationship Id="rId1" Type="http://schemas.openxmlformats.org/officeDocument/2006/relationships/video" Target="https://www.youtube.com/embed/FgIE9aQly9k"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800" dirty="0" smtClean="0">
                <a:latin typeface="Freestyle Script" panose="030804020302050B0404" pitchFamily="66" charset="0"/>
              </a:rPr>
              <a:t>Major Events Leading to the Civil War</a:t>
            </a:r>
            <a:endParaRPr lang="en-US" sz="8800" dirty="0">
              <a:latin typeface="Freestyle Script" panose="030804020302050B0404" pitchFamily="66" charset="0"/>
            </a:endParaRPr>
          </a:p>
        </p:txBody>
      </p:sp>
      <p:sp>
        <p:nvSpPr>
          <p:cNvPr id="3" name="Subtitle 2"/>
          <p:cNvSpPr>
            <a:spLocks noGrp="1"/>
          </p:cNvSpPr>
          <p:nvPr>
            <p:ph type="subTitle" idx="1"/>
          </p:nvPr>
        </p:nvSpPr>
        <p:spPr/>
        <p:txBody>
          <a:bodyPr>
            <a:normAutofit/>
          </a:bodyPr>
          <a:lstStyle/>
          <a:p>
            <a:r>
              <a:rPr lang="en-US" sz="4000" dirty="0" smtClean="0">
                <a:latin typeface="Tempus Sans ITC" panose="04020404030D07020202" pitchFamily="82" charset="0"/>
              </a:rPr>
              <a:t>A Common Craft Style Video Project</a:t>
            </a:r>
            <a:endParaRPr lang="en-US" sz="4000" dirty="0">
              <a:latin typeface="Tempus Sans ITC" panose="04020404030D07020202" pitchFamily="82" charset="0"/>
            </a:endParaRPr>
          </a:p>
        </p:txBody>
      </p:sp>
    </p:spTree>
    <p:extLst>
      <p:ext uri="{BB962C8B-B14F-4D97-AF65-F5344CB8AC3E}">
        <p14:creationId xmlns:p14="http://schemas.microsoft.com/office/powerpoint/2010/main" val="2135402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ctr"/>
            <a:r>
              <a:rPr lang="en-US" sz="11500" u="sng" dirty="0" smtClean="0">
                <a:latin typeface="Freestyle Script" panose="030804020302050B0404" pitchFamily="66" charset="0"/>
              </a:rPr>
              <a:t>Directions</a:t>
            </a:r>
            <a:endParaRPr lang="en-US" sz="11500" u="sng" dirty="0">
              <a:latin typeface="Freestyle Script" panose="030804020302050B0404" pitchFamily="66" charset="0"/>
            </a:endParaRPr>
          </a:p>
        </p:txBody>
      </p:sp>
      <p:sp>
        <p:nvSpPr>
          <p:cNvPr id="6" name="Content Placeholder 5"/>
          <p:cNvSpPr>
            <a:spLocks noGrp="1"/>
          </p:cNvSpPr>
          <p:nvPr>
            <p:ph idx="1"/>
          </p:nvPr>
        </p:nvSpPr>
        <p:spPr>
          <a:xfrm>
            <a:off x="1076632" y="1965960"/>
            <a:ext cx="9872871" cy="4038600"/>
          </a:xfrm>
        </p:spPr>
        <p:txBody>
          <a:bodyPr>
            <a:noAutofit/>
          </a:bodyPr>
          <a:lstStyle/>
          <a:p>
            <a:pPr marL="45720" indent="0">
              <a:buNone/>
            </a:pPr>
            <a:r>
              <a:rPr lang="en-US" sz="3200" dirty="0" smtClean="0">
                <a:solidFill>
                  <a:schemeClr val="tx1"/>
                </a:solidFill>
              </a:rPr>
              <a:t>Your video team will draw ONE of the following topics to be the focus of your video. The bullet points underneath each topic shows what information should be in your video!</a:t>
            </a:r>
          </a:p>
          <a:p>
            <a:pPr marL="502920" indent="-457200">
              <a:buAutoNum type="arabicPeriod"/>
            </a:pPr>
            <a:r>
              <a:rPr lang="en-US" sz="3200" dirty="0" smtClean="0">
                <a:solidFill>
                  <a:schemeClr val="tx1"/>
                </a:solidFill>
              </a:rPr>
              <a:t>The Compromise of 1820 and 1850</a:t>
            </a:r>
          </a:p>
          <a:p>
            <a:pPr marL="502920" indent="-457200">
              <a:buAutoNum type="arabicPeriod"/>
            </a:pPr>
            <a:r>
              <a:rPr lang="en-US" sz="3200" dirty="0" smtClean="0">
                <a:solidFill>
                  <a:schemeClr val="tx1"/>
                </a:solidFill>
              </a:rPr>
              <a:t>The Dred Scott Decision</a:t>
            </a:r>
          </a:p>
          <a:p>
            <a:pPr marL="502920" indent="-457200">
              <a:buAutoNum type="arabicPeriod"/>
            </a:pPr>
            <a:r>
              <a:rPr lang="en-US" sz="3200" dirty="0" smtClean="0">
                <a:solidFill>
                  <a:schemeClr val="tx1"/>
                </a:solidFill>
              </a:rPr>
              <a:t>The Kansas / Nebraska Act and “Bleeding Kansas”</a:t>
            </a:r>
          </a:p>
          <a:p>
            <a:pPr marL="502920" indent="-457200">
              <a:buAutoNum type="arabicPeriod"/>
            </a:pPr>
            <a:r>
              <a:rPr lang="en-US" sz="3200" dirty="0" smtClean="0">
                <a:solidFill>
                  <a:schemeClr val="tx1"/>
                </a:solidFill>
              </a:rPr>
              <a:t>John Brown’s Raid on Harper’s Ferry</a:t>
            </a:r>
            <a:endParaRPr lang="en-US" sz="3200" dirty="0">
              <a:solidFill>
                <a:schemeClr val="tx1"/>
              </a:solidFill>
            </a:endParaRPr>
          </a:p>
        </p:txBody>
      </p:sp>
    </p:spTree>
    <p:extLst>
      <p:ext uri="{BB962C8B-B14F-4D97-AF65-F5344CB8AC3E}">
        <p14:creationId xmlns:p14="http://schemas.microsoft.com/office/powerpoint/2010/main" val="3349067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9600" u="sng" dirty="0" smtClean="0">
                <a:latin typeface="Freestyle Script" panose="030804020302050B0404" pitchFamily="66" charset="0"/>
              </a:rPr>
              <a:t>What is Common Craft?</a:t>
            </a:r>
            <a:endParaRPr lang="en-US" sz="9600" u="sng" dirty="0">
              <a:latin typeface="Freestyle Script" panose="030804020302050B0404" pitchFamily="66" charset="0"/>
            </a:endParaRPr>
          </a:p>
        </p:txBody>
      </p:sp>
      <p:sp>
        <p:nvSpPr>
          <p:cNvPr id="3" name="Content Placeholder 2"/>
          <p:cNvSpPr>
            <a:spLocks noGrp="1"/>
          </p:cNvSpPr>
          <p:nvPr>
            <p:ph idx="1"/>
          </p:nvPr>
        </p:nvSpPr>
        <p:spPr>
          <a:xfrm>
            <a:off x="1159566" y="2057400"/>
            <a:ext cx="5418215" cy="4038600"/>
          </a:xfrm>
        </p:spPr>
        <p:txBody>
          <a:bodyPr>
            <a:normAutofit fontScale="92500" lnSpcReduction="10000"/>
          </a:bodyPr>
          <a:lstStyle/>
          <a:p>
            <a:pPr marL="45720" indent="0">
              <a:buNone/>
            </a:pPr>
            <a:r>
              <a:rPr lang="en-US" sz="3600" dirty="0" smtClean="0">
                <a:solidFill>
                  <a:schemeClr val="tx1"/>
                </a:solidFill>
              </a:rPr>
              <a:t>A “Common Craft” Style Video is one where images tell the story as it is being read. AS someone is reading the script, images are moved in and out of the screen by other team members to correspond with the story being read.</a:t>
            </a:r>
          </a:p>
          <a:p>
            <a:pPr marL="45720" indent="0">
              <a:buNone/>
            </a:pPr>
            <a:endParaRPr lang="en-US" sz="3600" dirty="0"/>
          </a:p>
        </p:txBody>
      </p:sp>
      <p:pic>
        <p:nvPicPr>
          <p:cNvPr id="4" name="Picture 3"/>
          <p:cNvPicPr>
            <a:picLocks noChangeAspect="1"/>
          </p:cNvPicPr>
          <p:nvPr/>
        </p:nvPicPr>
        <p:blipFill>
          <a:blip r:embed="rId2"/>
          <a:stretch>
            <a:fillRect/>
          </a:stretch>
        </p:blipFill>
        <p:spPr>
          <a:xfrm>
            <a:off x="6754761" y="2530724"/>
            <a:ext cx="4929034" cy="2760259"/>
          </a:xfrm>
          <a:prstGeom prst="rect">
            <a:avLst/>
          </a:prstGeom>
        </p:spPr>
      </p:pic>
    </p:spTree>
    <p:extLst>
      <p:ext uri="{BB962C8B-B14F-4D97-AF65-F5344CB8AC3E}">
        <p14:creationId xmlns:p14="http://schemas.microsoft.com/office/powerpoint/2010/main" val="7816174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9600" u="sng" dirty="0" smtClean="0">
                <a:latin typeface="Freestyle Script" panose="030804020302050B0404" pitchFamily="66" charset="0"/>
              </a:rPr>
              <a:t>More Directions</a:t>
            </a:r>
            <a:endParaRPr lang="en-US" sz="9600" u="sng" dirty="0">
              <a:latin typeface="Freestyle Script" panose="030804020302050B0404" pitchFamily="66" charset="0"/>
            </a:endParaRPr>
          </a:p>
        </p:txBody>
      </p:sp>
      <p:sp>
        <p:nvSpPr>
          <p:cNvPr id="3" name="Content Placeholder 2"/>
          <p:cNvSpPr>
            <a:spLocks noGrp="1"/>
          </p:cNvSpPr>
          <p:nvPr>
            <p:ph idx="1"/>
          </p:nvPr>
        </p:nvSpPr>
        <p:spPr>
          <a:xfrm>
            <a:off x="678426" y="2057400"/>
            <a:ext cx="11046542" cy="4038600"/>
          </a:xfrm>
        </p:spPr>
        <p:txBody>
          <a:bodyPr>
            <a:noAutofit/>
          </a:bodyPr>
          <a:lstStyle/>
          <a:p>
            <a:r>
              <a:rPr lang="en-US" sz="2400" dirty="0" smtClean="0">
                <a:solidFill>
                  <a:schemeClr val="tx1"/>
                </a:solidFill>
              </a:rPr>
              <a:t>Research your topic!</a:t>
            </a:r>
          </a:p>
          <a:p>
            <a:r>
              <a:rPr lang="en-US" sz="2400" dirty="0" smtClean="0">
                <a:solidFill>
                  <a:schemeClr val="tx1"/>
                </a:solidFill>
              </a:rPr>
              <a:t>Write a script first! Make sure the “story” addresses the bullet points for your event.</a:t>
            </a:r>
          </a:p>
          <a:p>
            <a:r>
              <a:rPr lang="en-US" sz="2400" dirty="0" smtClean="0">
                <a:solidFill>
                  <a:schemeClr val="tx1"/>
                </a:solidFill>
              </a:rPr>
              <a:t>Once finished with scripts, begin making props that can be used throughout your story. Ask yourself, “what props can go with this sentence?”  Hint: You need LOTS of props! There should never be a part of the production when no props are on the stage.</a:t>
            </a:r>
          </a:p>
          <a:p>
            <a:r>
              <a:rPr lang="en-US" sz="2400" dirty="0" smtClean="0">
                <a:solidFill>
                  <a:schemeClr val="tx1"/>
                </a:solidFill>
              </a:rPr>
              <a:t>PRACTICE!!!! Lots of Practice! Work on timing! The reader needs to know what props should be “on stage” at specific parts of the story. The “stage crew” needs to know what props go where at specific parts. EVERYTHING HAS TO MATCH UP!</a:t>
            </a:r>
          </a:p>
          <a:p>
            <a:r>
              <a:rPr lang="en-US" sz="2400" dirty="0" smtClean="0">
                <a:solidFill>
                  <a:schemeClr val="tx1"/>
                </a:solidFill>
              </a:rPr>
              <a:t>Be creative! Have Fun! Ask for advice if you need it!</a:t>
            </a:r>
            <a:endParaRPr lang="en-US" sz="2400" dirty="0">
              <a:solidFill>
                <a:schemeClr val="tx1"/>
              </a:solidFill>
            </a:endParaRPr>
          </a:p>
        </p:txBody>
      </p:sp>
    </p:spTree>
    <p:extLst>
      <p:ext uri="{BB962C8B-B14F-4D97-AF65-F5344CB8AC3E}">
        <p14:creationId xmlns:p14="http://schemas.microsoft.com/office/powerpoint/2010/main" val="1457692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down)">
                                      <p:cBhvr>
                                        <p:cTn id="14" dur="580">
                                          <p:stCondLst>
                                            <p:cond delay="0"/>
                                          </p:stCondLst>
                                        </p:cTn>
                                        <p:tgtEl>
                                          <p:spTgt spid="3">
                                            <p:txEl>
                                              <p:pRg st="1" end="1"/>
                                            </p:txEl>
                                          </p:spTgt>
                                        </p:tgtEl>
                                      </p:cBhvr>
                                    </p:animEffect>
                                    <p:anim calcmode="lin" valueType="num">
                                      <p:cBhvr>
                                        <p:cTn id="15"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1" end="1"/>
                                            </p:txEl>
                                          </p:spTgt>
                                        </p:tgtEl>
                                      </p:cBhvr>
                                      <p:to x="100000" y="60000"/>
                                    </p:animScale>
                                    <p:animScale>
                                      <p:cBhvr>
                                        <p:cTn id="21" dur="166" decel="50000">
                                          <p:stCondLst>
                                            <p:cond delay="676"/>
                                          </p:stCondLst>
                                        </p:cTn>
                                        <p:tgtEl>
                                          <p:spTgt spid="3">
                                            <p:txEl>
                                              <p:pRg st="1" end="1"/>
                                            </p:txEl>
                                          </p:spTgt>
                                        </p:tgtEl>
                                      </p:cBhvr>
                                      <p:to x="100000" y="100000"/>
                                    </p:animScale>
                                    <p:animScale>
                                      <p:cBhvr>
                                        <p:cTn id="22" dur="26">
                                          <p:stCondLst>
                                            <p:cond delay="1312"/>
                                          </p:stCondLst>
                                        </p:cTn>
                                        <p:tgtEl>
                                          <p:spTgt spid="3">
                                            <p:txEl>
                                              <p:pRg st="1" end="1"/>
                                            </p:txEl>
                                          </p:spTgt>
                                        </p:tgtEl>
                                      </p:cBhvr>
                                      <p:to x="100000" y="80000"/>
                                    </p:animScale>
                                    <p:animScale>
                                      <p:cBhvr>
                                        <p:cTn id="23" dur="166" decel="50000">
                                          <p:stCondLst>
                                            <p:cond delay="1338"/>
                                          </p:stCondLst>
                                        </p:cTn>
                                        <p:tgtEl>
                                          <p:spTgt spid="3">
                                            <p:txEl>
                                              <p:pRg st="1" end="1"/>
                                            </p:txEl>
                                          </p:spTgt>
                                        </p:tgtEl>
                                      </p:cBhvr>
                                      <p:to x="100000" y="100000"/>
                                    </p:animScale>
                                    <p:animScale>
                                      <p:cBhvr>
                                        <p:cTn id="24" dur="26">
                                          <p:stCondLst>
                                            <p:cond delay="1642"/>
                                          </p:stCondLst>
                                        </p:cTn>
                                        <p:tgtEl>
                                          <p:spTgt spid="3">
                                            <p:txEl>
                                              <p:pRg st="1" end="1"/>
                                            </p:txEl>
                                          </p:spTgt>
                                        </p:tgtEl>
                                      </p:cBhvr>
                                      <p:to x="100000" y="90000"/>
                                    </p:animScale>
                                    <p:animScale>
                                      <p:cBhvr>
                                        <p:cTn id="25" dur="166" decel="50000">
                                          <p:stCondLst>
                                            <p:cond delay="1668"/>
                                          </p:stCondLst>
                                        </p:cTn>
                                        <p:tgtEl>
                                          <p:spTgt spid="3">
                                            <p:txEl>
                                              <p:pRg st="1" end="1"/>
                                            </p:txEl>
                                          </p:spTgt>
                                        </p:tgtEl>
                                      </p:cBhvr>
                                      <p:to x="100000" y="100000"/>
                                    </p:animScale>
                                    <p:animScale>
                                      <p:cBhvr>
                                        <p:cTn id="26" dur="26">
                                          <p:stCondLst>
                                            <p:cond delay="1808"/>
                                          </p:stCondLst>
                                        </p:cTn>
                                        <p:tgtEl>
                                          <p:spTgt spid="3">
                                            <p:txEl>
                                              <p:pRg st="1" end="1"/>
                                            </p:txEl>
                                          </p:spTgt>
                                        </p:tgtEl>
                                      </p:cBhvr>
                                      <p:to x="100000" y="95000"/>
                                    </p:animScale>
                                    <p:animScale>
                                      <p:cBhvr>
                                        <p:cTn id="27" dur="166" decel="50000">
                                          <p:stCondLst>
                                            <p:cond delay="1834"/>
                                          </p:stCondLst>
                                        </p:cTn>
                                        <p:tgtEl>
                                          <p:spTgt spid="3">
                                            <p:txEl>
                                              <p:pRg st="1" end="1"/>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wipe(down)">
                                      <p:cBhvr>
                                        <p:cTn id="32" dur="580">
                                          <p:stCondLst>
                                            <p:cond delay="0"/>
                                          </p:stCondLst>
                                        </p:cTn>
                                        <p:tgtEl>
                                          <p:spTgt spid="3">
                                            <p:txEl>
                                              <p:pRg st="2" end="2"/>
                                            </p:txEl>
                                          </p:spTgt>
                                        </p:tgtEl>
                                      </p:cBhvr>
                                    </p:animEffect>
                                    <p:anim calcmode="lin" valueType="num">
                                      <p:cBhvr>
                                        <p:cTn id="33"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2" end="2"/>
                                            </p:txEl>
                                          </p:spTgt>
                                        </p:tgtEl>
                                      </p:cBhvr>
                                      <p:to x="100000" y="60000"/>
                                    </p:animScale>
                                    <p:animScale>
                                      <p:cBhvr>
                                        <p:cTn id="39" dur="166" decel="50000">
                                          <p:stCondLst>
                                            <p:cond delay="676"/>
                                          </p:stCondLst>
                                        </p:cTn>
                                        <p:tgtEl>
                                          <p:spTgt spid="3">
                                            <p:txEl>
                                              <p:pRg st="2" end="2"/>
                                            </p:txEl>
                                          </p:spTgt>
                                        </p:tgtEl>
                                      </p:cBhvr>
                                      <p:to x="100000" y="100000"/>
                                    </p:animScale>
                                    <p:animScale>
                                      <p:cBhvr>
                                        <p:cTn id="40" dur="26">
                                          <p:stCondLst>
                                            <p:cond delay="1312"/>
                                          </p:stCondLst>
                                        </p:cTn>
                                        <p:tgtEl>
                                          <p:spTgt spid="3">
                                            <p:txEl>
                                              <p:pRg st="2" end="2"/>
                                            </p:txEl>
                                          </p:spTgt>
                                        </p:tgtEl>
                                      </p:cBhvr>
                                      <p:to x="100000" y="80000"/>
                                    </p:animScale>
                                    <p:animScale>
                                      <p:cBhvr>
                                        <p:cTn id="41" dur="166" decel="50000">
                                          <p:stCondLst>
                                            <p:cond delay="1338"/>
                                          </p:stCondLst>
                                        </p:cTn>
                                        <p:tgtEl>
                                          <p:spTgt spid="3">
                                            <p:txEl>
                                              <p:pRg st="2" end="2"/>
                                            </p:txEl>
                                          </p:spTgt>
                                        </p:tgtEl>
                                      </p:cBhvr>
                                      <p:to x="100000" y="100000"/>
                                    </p:animScale>
                                    <p:animScale>
                                      <p:cBhvr>
                                        <p:cTn id="42" dur="26">
                                          <p:stCondLst>
                                            <p:cond delay="1642"/>
                                          </p:stCondLst>
                                        </p:cTn>
                                        <p:tgtEl>
                                          <p:spTgt spid="3">
                                            <p:txEl>
                                              <p:pRg st="2" end="2"/>
                                            </p:txEl>
                                          </p:spTgt>
                                        </p:tgtEl>
                                      </p:cBhvr>
                                      <p:to x="100000" y="90000"/>
                                    </p:animScale>
                                    <p:animScale>
                                      <p:cBhvr>
                                        <p:cTn id="43" dur="166" decel="50000">
                                          <p:stCondLst>
                                            <p:cond delay="1668"/>
                                          </p:stCondLst>
                                        </p:cTn>
                                        <p:tgtEl>
                                          <p:spTgt spid="3">
                                            <p:txEl>
                                              <p:pRg st="2" end="2"/>
                                            </p:txEl>
                                          </p:spTgt>
                                        </p:tgtEl>
                                      </p:cBhvr>
                                      <p:to x="100000" y="100000"/>
                                    </p:animScale>
                                    <p:animScale>
                                      <p:cBhvr>
                                        <p:cTn id="44" dur="26">
                                          <p:stCondLst>
                                            <p:cond delay="1808"/>
                                          </p:stCondLst>
                                        </p:cTn>
                                        <p:tgtEl>
                                          <p:spTgt spid="3">
                                            <p:txEl>
                                              <p:pRg st="2" end="2"/>
                                            </p:txEl>
                                          </p:spTgt>
                                        </p:tgtEl>
                                      </p:cBhvr>
                                      <p:to x="100000" y="95000"/>
                                    </p:animScale>
                                    <p:animScale>
                                      <p:cBhvr>
                                        <p:cTn id="45" dur="166" decel="50000">
                                          <p:stCondLst>
                                            <p:cond delay="1834"/>
                                          </p:stCondLst>
                                        </p:cTn>
                                        <p:tgtEl>
                                          <p:spTgt spid="3">
                                            <p:txEl>
                                              <p:pRg st="2" end="2"/>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nodeType="clickEffect">
                                  <p:stCondLst>
                                    <p:cond delay="0"/>
                                  </p:stCondLst>
                                  <p:childTnLst>
                                    <p:set>
                                      <p:cBhvr>
                                        <p:cTn id="49" dur="1" fill="hold">
                                          <p:stCondLst>
                                            <p:cond delay="0"/>
                                          </p:stCondLst>
                                        </p:cTn>
                                        <p:tgtEl>
                                          <p:spTgt spid="3">
                                            <p:txEl>
                                              <p:pRg st="3" end="3"/>
                                            </p:txEl>
                                          </p:spTgt>
                                        </p:tgtEl>
                                        <p:attrNameLst>
                                          <p:attrName>style.visibility</p:attrName>
                                        </p:attrNameLst>
                                      </p:cBhvr>
                                      <p:to>
                                        <p:strVal val="visible"/>
                                      </p:to>
                                    </p:set>
                                    <p:animEffect transition="in" filter="wipe(down)">
                                      <p:cBhvr>
                                        <p:cTn id="50" dur="580">
                                          <p:stCondLst>
                                            <p:cond delay="0"/>
                                          </p:stCondLst>
                                        </p:cTn>
                                        <p:tgtEl>
                                          <p:spTgt spid="3">
                                            <p:txEl>
                                              <p:pRg st="3" end="3"/>
                                            </p:txEl>
                                          </p:spTgt>
                                        </p:tgtEl>
                                      </p:cBhvr>
                                    </p:animEffect>
                                    <p:anim calcmode="lin" valueType="num">
                                      <p:cBhvr>
                                        <p:cTn id="51"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3">
                                            <p:txEl>
                                              <p:pRg st="3" end="3"/>
                                            </p:txEl>
                                          </p:spTgt>
                                        </p:tgtEl>
                                      </p:cBhvr>
                                      <p:to x="100000" y="60000"/>
                                    </p:animScale>
                                    <p:animScale>
                                      <p:cBhvr>
                                        <p:cTn id="57" dur="166" decel="50000">
                                          <p:stCondLst>
                                            <p:cond delay="676"/>
                                          </p:stCondLst>
                                        </p:cTn>
                                        <p:tgtEl>
                                          <p:spTgt spid="3">
                                            <p:txEl>
                                              <p:pRg st="3" end="3"/>
                                            </p:txEl>
                                          </p:spTgt>
                                        </p:tgtEl>
                                      </p:cBhvr>
                                      <p:to x="100000" y="100000"/>
                                    </p:animScale>
                                    <p:animScale>
                                      <p:cBhvr>
                                        <p:cTn id="58" dur="26">
                                          <p:stCondLst>
                                            <p:cond delay="1312"/>
                                          </p:stCondLst>
                                        </p:cTn>
                                        <p:tgtEl>
                                          <p:spTgt spid="3">
                                            <p:txEl>
                                              <p:pRg st="3" end="3"/>
                                            </p:txEl>
                                          </p:spTgt>
                                        </p:tgtEl>
                                      </p:cBhvr>
                                      <p:to x="100000" y="80000"/>
                                    </p:animScale>
                                    <p:animScale>
                                      <p:cBhvr>
                                        <p:cTn id="59" dur="166" decel="50000">
                                          <p:stCondLst>
                                            <p:cond delay="1338"/>
                                          </p:stCondLst>
                                        </p:cTn>
                                        <p:tgtEl>
                                          <p:spTgt spid="3">
                                            <p:txEl>
                                              <p:pRg st="3" end="3"/>
                                            </p:txEl>
                                          </p:spTgt>
                                        </p:tgtEl>
                                      </p:cBhvr>
                                      <p:to x="100000" y="100000"/>
                                    </p:animScale>
                                    <p:animScale>
                                      <p:cBhvr>
                                        <p:cTn id="60" dur="26">
                                          <p:stCondLst>
                                            <p:cond delay="1642"/>
                                          </p:stCondLst>
                                        </p:cTn>
                                        <p:tgtEl>
                                          <p:spTgt spid="3">
                                            <p:txEl>
                                              <p:pRg st="3" end="3"/>
                                            </p:txEl>
                                          </p:spTgt>
                                        </p:tgtEl>
                                      </p:cBhvr>
                                      <p:to x="100000" y="90000"/>
                                    </p:animScale>
                                    <p:animScale>
                                      <p:cBhvr>
                                        <p:cTn id="61" dur="166" decel="50000">
                                          <p:stCondLst>
                                            <p:cond delay="1668"/>
                                          </p:stCondLst>
                                        </p:cTn>
                                        <p:tgtEl>
                                          <p:spTgt spid="3">
                                            <p:txEl>
                                              <p:pRg st="3" end="3"/>
                                            </p:txEl>
                                          </p:spTgt>
                                        </p:tgtEl>
                                      </p:cBhvr>
                                      <p:to x="100000" y="100000"/>
                                    </p:animScale>
                                    <p:animScale>
                                      <p:cBhvr>
                                        <p:cTn id="62" dur="26">
                                          <p:stCondLst>
                                            <p:cond delay="1808"/>
                                          </p:stCondLst>
                                        </p:cTn>
                                        <p:tgtEl>
                                          <p:spTgt spid="3">
                                            <p:txEl>
                                              <p:pRg st="3" end="3"/>
                                            </p:txEl>
                                          </p:spTgt>
                                        </p:tgtEl>
                                      </p:cBhvr>
                                      <p:to x="100000" y="95000"/>
                                    </p:animScale>
                                    <p:animScale>
                                      <p:cBhvr>
                                        <p:cTn id="63" dur="166" decel="50000">
                                          <p:stCondLst>
                                            <p:cond delay="1834"/>
                                          </p:stCondLst>
                                        </p:cTn>
                                        <p:tgtEl>
                                          <p:spTgt spid="3">
                                            <p:txEl>
                                              <p:pRg st="3" end="3"/>
                                            </p:txEl>
                                          </p:spTgt>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53" presetClass="entr" presetSubtype="16" fill="hold" nodeType="clickEffect">
                                  <p:stCondLst>
                                    <p:cond delay="0"/>
                                  </p:stCondLst>
                                  <p:childTnLst>
                                    <p:set>
                                      <p:cBhvr>
                                        <p:cTn id="67" dur="1" fill="hold">
                                          <p:stCondLst>
                                            <p:cond delay="0"/>
                                          </p:stCondLst>
                                        </p:cTn>
                                        <p:tgtEl>
                                          <p:spTgt spid="3">
                                            <p:txEl>
                                              <p:pRg st="4" end="4"/>
                                            </p:txEl>
                                          </p:spTgt>
                                        </p:tgtEl>
                                        <p:attrNameLst>
                                          <p:attrName>style.visibility</p:attrName>
                                        </p:attrNameLst>
                                      </p:cBhvr>
                                      <p:to>
                                        <p:strVal val="visible"/>
                                      </p:to>
                                    </p:set>
                                    <p:anim calcmode="lin" valueType="num">
                                      <p:cBhvr>
                                        <p:cTn id="6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6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70" dur="500"/>
                                        <p:tgtEl>
                                          <p:spTgt spid="3">
                                            <p:txEl>
                                              <p:pRg st="4" end="4"/>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31" presetClass="entr" presetSubtype="0" fill="hold" nodeType="clickEffect">
                                  <p:stCondLst>
                                    <p:cond delay="0"/>
                                  </p:stCondLst>
                                  <p:childTnLst>
                                    <p:set>
                                      <p:cBhvr>
                                        <p:cTn id="74" dur="1" fill="hold">
                                          <p:stCondLst>
                                            <p:cond delay="0"/>
                                          </p:stCondLst>
                                        </p:cTn>
                                        <p:tgtEl>
                                          <p:spTgt spid="3">
                                            <p:txEl>
                                              <p:pRg st="4" end="4"/>
                                            </p:txEl>
                                          </p:spTgt>
                                        </p:tgtEl>
                                        <p:attrNameLst>
                                          <p:attrName>style.visibility</p:attrName>
                                        </p:attrNameLst>
                                      </p:cBhvr>
                                      <p:to>
                                        <p:strVal val="visible"/>
                                      </p:to>
                                    </p:set>
                                    <p:anim calcmode="lin" valueType="num">
                                      <p:cBhvr>
                                        <p:cTn id="7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7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7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78" dur="1000"/>
                                        <p:tgtEl>
                                          <p:spTgt spid="3">
                                            <p:txEl>
                                              <p:pRg st="4" end="4"/>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26" presetClass="emph" presetSubtype="0" fill="hold" nodeType="clickEffect">
                                  <p:stCondLst>
                                    <p:cond delay="0"/>
                                  </p:stCondLst>
                                  <p:childTnLst>
                                    <p:animEffect transition="out" filter="fade">
                                      <p:cBhvr>
                                        <p:cTn id="82" dur="500" tmFilter="0, 0; .2, .5; .8, .5; 1, 0"/>
                                        <p:tgtEl>
                                          <p:spTgt spid="3">
                                            <p:txEl>
                                              <p:pRg st="4" end="4"/>
                                            </p:txEl>
                                          </p:spTgt>
                                        </p:tgtEl>
                                      </p:cBhvr>
                                    </p:animEffect>
                                    <p:animScale>
                                      <p:cBhvr>
                                        <p:cTn id="83"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latin typeface="Freestyle Script" panose="030804020302050B0404" pitchFamily="66" charset="0"/>
              </a:rPr>
              <a:t>Let’s see an example…</a:t>
            </a:r>
            <a:endParaRPr lang="en-US" sz="7200" dirty="0">
              <a:latin typeface="Freestyle Script" panose="030804020302050B0404" pitchFamily="66" charset="0"/>
            </a:endParaRPr>
          </a:p>
        </p:txBody>
      </p:sp>
      <p:pic>
        <p:nvPicPr>
          <p:cNvPr id="5" name="elcjWAVnCjE"/>
          <p:cNvPicPr>
            <a:picLocks noRot="1" noChangeAspect="1"/>
          </p:cNvPicPr>
          <p:nvPr>
            <a:videoFile r:link="rId1"/>
          </p:nvPr>
        </p:nvPicPr>
        <p:blipFill>
          <a:blip r:embed="rId3"/>
          <a:stretch>
            <a:fillRect/>
          </a:stretch>
        </p:blipFill>
        <p:spPr>
          <a:xfrm>
            <a:off x="1954898" y="1704821"/>
            <a:ext cx="8251723" cy="4641595"/>
          </a:xfrm>
          <a:prstGeom prst="rect">
            <a:avLst/>
          </a:prstGeom>
        </p:spPr>
      </p:pic>
    </p:spTree>
    <p:extLst>
      <p:ext uri="{BB962C8B-B14F-4D97-AF65-F5344CB8AC3E}">
        <p14:creationId xmlns:p14="http://schemas.microsoft.com/office/powerpoint/2010/main" val="9033027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latin typeface="Freestyle Script" panose="030804020302050B0404" pitchFamily="66" charset="0"/>
              </a:rPr>
              <a:t>Let’s see an example…</a:t>
            </a:r>
            <a:endParaRPr lang="en-US" sz="7200" dirty="0">
              <a:latin typeface="Freestyle Script" panose="030804020302050B0404" pitchFamily="66" charset="0"/>
            </a:endParaRPr>
          </a:p>
        </p:txBody>
      </p:sp>
      <p:pic>
        <p:nvPicPr>
          <p:cNvPr id="4" name="g46M4HwYTU0"/>
          <p:cNvPicPr>
            <a:picLocks noRot="1" noChangeAspect="1"/>
          </p:cNvPicPr>
          <p:nvPr>
            <a:videoFile r:link="rId1"/>
          </p:nvPr>
        </p:nvPicPr>
        <p:blipFill>
          <a:blip r:embed="rId3"/>
          <a:stretch>
            <a:fillRect/>
          </a:stretch>
        </p:blipFill>
        <p:spPr>
          <a:xfrm>
            <a:off x="2453148" y="1807599"/>
            <a:ext cx="7752736" cy="4360914"/>
          </a:xfrm>
          <a:prstGeom prst="rect">
            <a:avLst/>
          </a:prstGeom>
        </p:spPr>
      </p:pic>
    </p:spTree>
    <p:extLst>
      <p:ext uri="{BB962C8B-B14F-4D97-AF65-F5344CB8AC3E}">
        <p14:creationId xmlns:p14="http://schemas.microsoft.com/office/powerpoint/2010/main" val="23124419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u="sng" dirty="0" smtClean="0">
                <a:latin typeface="Freestyle Script" panose="030804020302050B0404" pitchFamily="66" charset="0"/>
              </a:rPr>
              <a:t>So how does it work behind the scenes…</a:t>
            </a:r>
            <a:endParaRPr lang="en-US" sz="7200" u="sng" dirty="0">
              <a:latin typeface="Freestyle Script" panose="030804020302050B0404" pitchFamily="66" charset="0"/>
            </a:endParaRPr>
          </a:p>
        </p:txBody>
      </p:sp>
      <p:pic>
        <p:nvPicPr>
          <p:cNvPr id="3" name="FgIE9aQly9k"/>
          <p:cNvPicPr>
            <a:picLocks noRot="1" noChangeAspect="1"/>
          </p:cNvPicPr>
          <p:nvPr>
            <a:videoFile r:link="rId1"/>
          </p:nvPr>
        </p:nvPicPr>
        <p:blipFill>
          <a:blip r:embed="rId3"/>
          <a:stretch>
            <a:fillRect/>
          </a:stretch>
        </p:blipFill>
        <p:spPr>
          <a:xfrm>
            <a:off x="2042528" y="1831979"/>
            <a:ext cx="8076463" cy="4543011"/>
          </a:xfrm>
          <a:prstGeom prst="rect">
            <a:avLst/>
          </a:prstGeom>
        </p:spPr>
      </p:pic>
    </p:spTree>
    <p:extLst>
      <p:ext uri="{BB962C8B-B14F-4D97-AF65-F5344CB8AC3E}">
        <p14:creationId xmlns:p14="http://schemas.microsoft.com/office/powerpoint/2010/main" val="773673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319545649"/>
              </p:ext>
            </p:extLst>
          </p:nvPr>
        </p:nvGraphicFramePr>
        <p:xfrm>
          <a:off x="703335" y="557431"/>
          <a:ext cx="10881360" cy="5833910"/>
        </p:xfrm>
        <a:graphic>
          <a:graphicData uri="http://schemas.openxmlformats.org/drawingml/2006/table">
            <a:tbl>
              <a:tblPr firstRow="1" bandRow="1">
                <a:tableStyleId>{5C22544A-7EE6-4342-B048-85BDC9FD1C3A}</a:tableStyleId>
              </a:tblPr>
              <a:tblGrid>
                <a:gridCol w="1642763"/>
                <a:gridCol w="2520870"/>
                <a:gridCol w="2365183"/>
                <a:gridCol w="2176272"/>
                <a:gridCol w="2176272"/>
              </a:tblGrid>
              <a:tr h="575797">
                <a:tc>
                  <a:txBody>
                    <a:bodyPr/>
                    <a:lstStyle/>
                    <a:p>
                      <a:pPr algn="ctr"/>
                      <a:r>
                        <a:rPr lang="en-US" sz="3600" b="0" dirty="0" smtClean="0">
                          <a:solidFill>
                            <a:schemeClr val="tx1"/>
                          </a:solidFill>
                          <a:latin typeface="Freestyle Script" panose="030804020302050B0404" pitchFamily="66" charset="0"/>
                        </a:rPr>
                        <a:t>Category</a:t>
                      </a:r>
                      <a:endParaRPr lang="en-US" sz="3600" b="0" dirty="0">
                        <a:solidFill>
                          <a:schemeClr val="tx1"/>
                        </a:solidFill>
                        <a:latin typeface="Freestyle Script" panose="030804020302050B04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dirty="0" smtClean="0">
                          <a:solidFill>
                            <a:schemeClr val="tx1"/>
                          </a:solidFill>
                          <a:latin typeface="Freestyle Script" panose="030804020302050B0404" pitchFamily="66" charset="0"/>
                        </a:rPr>
                        <a:t>3</a:t>
                      </a:r>
                      <a:endParaRPr lang="en-US" sz="3600" dirty="0">
                        <a:solidFill>
                          <a:schemeClr val="tx1"/>
                        </a:solidFill>
                        <a:latin typeface="Freestyle Script" panose="030804020302050B04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dirty="0" smtClean="0">
                          <a:solidFill>
                            <a:schemeClr val="tx1"/>
                          </a:solidFill>
                          <a:latin typeface="Freestyle Script" panose="030804020302050B0404" pitchFamily="66" charset="0"/>
                        </a:rPr>
                        <a:t>2</a:t>
                      </a:r>
                      <a:endParaRPr lang="en-US" sz="3600" dirty="0">
                        <a:solidFill>
                          <a:schemeClr val="tx1"/>
                        </a:solidFill>
                        <a:latin typeface="Freestyle Script" panose="030804020302050B04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dirty="0" smtClean="0">
                          <a:solidFill>
                            <a:schemeClr val="tx1"/>
                          </a:solidFill>
                          <a:latin typeface="Freestyle Script" panose="030804020302050B0404" pitchFamily="66" charset="0"/>
                        </a:rPr>
                        <a:t>1</a:t>
                      </a:r>
                      <a:endParaRPr lang="en-US" sz="3600" dirty="0">
                        <a:solidFill>
                          <a:schemeClr val="tx1"/>
                        </a:solidFill>
                        <a:latin typeface="Freestyle Script" panose="030804020302050B04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dirty="0" smtClean="0">
                          <a:solidFill>
                            <a:schemeClr val="tx1"/>
                          </a:solidFill>
                          <a:latin typeface="Freestyle Script" panose="030804020302050B0404" pitchFamily="66" charset="0"/>
                        </a:rPr>
                        <a:t>0</a:t>
                      </a:r>
                      <a:endParaRPr lang="en-US" sz="3600" dirty="0">
                        <a:solidFill>
                          <a:schemeClr val="tx1"/>
                        </a:solidFill>
                        <a:latin typeface="Freestyle Script" panose="030804020302050B04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47877">
                <a:tc>
                  <a:txBody>
                    <a:bodyPr/>
                    <a:lstStyle/>
                    <a:p>
                      <a:pPr algn="ctr"/>
                      <a:r>
                        <a:rPr lang="en-US" sz="2000" b="1" dirty="0" smtClean="0">
                          <a:solidFill>
                            <a:schemeClr val="tx1"/>
                          </a:solidFill>
                        </a:rPr>
                        <a:t>Overall Content/</a:t>
                      </a:r>
                    </a:p>
                    <a:p>
                      <a:pPr algn="ctr"/>
                      <a:r>
                        <a:rPr lang="en-US" sz="2000" b="1" dirty="0" smtClean="0">
                          <a:solidFill>
                            <a:schemeClr val="tx1"/>
                          </a:solidFill>
                        </a:rPr>
                        <a:t>Message</a:t>
                      </a:r>
                      <a:endParaRPr 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The overall content was carefully constructed and made an impact. It was obvious</a:t>
                      </a:r>
                      <a:r>
                        <a:rPr lang="en-US" sz="1400" baseline="0" dirty="0" smtClean="0">
                          <a:solidFill>
                            <a:schemeClr val="tx1"/>
                          </a:solidFill>
                        </a:rPr>
                        <a:t> that outside research was done.</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The overall content was</a:t>
                      </a:r>
                      <a:r>
                        <a:rPr lang="en-US" sz="1400" baseline="0" dirty="0" smtClean="0">
                          <a:solidFill>
                            <a:schemeClr val="tx1"/>
                          </a:solidFill>
                        </a:rPr>
                        <a:t> covered well. It was obvious that outside research was done.</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The overall content of</a:t>
                      </a:r>
                      <a:r>
                        <a:rPr lang="en-US" sz="1400" baseline="0" dirty="0" smtClean="0">
                          <a:solidFill>
                            <a:schemeClr val="tx1"/>
                          </a:solidFill>
                        </a:rPr>
                        <a:t> the video was not clear and lacking. There appeared to be no outside research.</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The overall content was weak and left many unanswered</a:t>
                      </a:r>
                      <a:r>
                        <a:rPr lang="en-US" sz="1400" baseline="0" dirty="0" smtClean="0">
                          <a:solidFill>
                            <a:schemeClr val="tx1"/>
                          </a:solidFill>
                        </a:rPr>
                        <a:t> questions.</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06791">
                <a:tc>
                  <a:txBody>
                    <a:bodyPr/>
                    <a:lstStyle/>
                    <a:p>
                      <a:pPr algn="ctr"/>
                      <a:r>
                        <a:rPr lang="en-US" sz="2000" b="1" dirty="0" smtClean="0">
                          <a:solidFill>
                            <a:schemeClr val="tx1"/>
                          </a:solidFill>
                        </a:rPr>
                        <a:t>Essential Elements</a:t>
                      </a:r>
                      <a:endParaRPr 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All essential</a:t>
                      </a:r>
                      <a:r>
                        <a:rPr lang="en-US" sz="1400" baseline="0" dirty="0" smtClean="0">
                          <a:solidFill>
                            <a:schemeClr val="tx1"/>
                          </a:solidFill>
                        </a:rPr>
                        <a:t> elements were completed and included.</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One essential elements was not met.</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Two essential elements were not met.</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It was obvious</a:t>
                      </a:r>
                      <a:r>
                        <a:rPr lang="en-US" sz="1400" baseline="0" dirty="0" smtClean="0">
                          <a:solidFill>
                            <a:schemeClr val="tx1"/>
                          </a:solidFill>
                        </a:rPr>
                        <a:t> the group did not try to include the essential elements.</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84494">
                <a:tc>
                  <a:txBody>
                    <a:bodyPr/>
                    <a:lstStyle/>
                    <a:p>
                      <a:pPr algn="ctr"/>
                      <a:r>
                        <a:rPr lang="en-US" sz="2000" b="1" dirty="0" smtClean="0">
                          <a:solidFill>
                            <a:schemeClr val="tx1"/>
                          </a:solidFill>
                        </a:rPr>
                        <a:t>Images/</a:t>
                      </a:r>
                    </a:p>
                    <a:p>
                      <a:pPr algn="ctr"/>
                      <a:r>
                        <a:rPr lang="en-US" sz="2000" b="1" dirty="0" smtClean="0">
                          <a:solidFill>
                            <a:schemeClr val="tx1"/>
                          </a:solidFill>
                        </a:rPr>
                        <a:t>Creativity</a:t>
                      </a:r>
                      <a:endParaRPr 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The images</a:t>
                      </a:r>
                      <a:r>
                        <a:rPr lang="en-US" sz="1400" baseline="0" dirty="0" smtClean="0">
                          <a:solidFill>
                            <a:schemeClr val="tx1"/>
                          </a:solidFill>
                        </a:rPr>
                        <a:t> were creative and gave a great overview of what the topic was about. They were clear and followed the script.</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The images</a:t>
                      </a:r>
                      <a:r>
                        <a:rPr lang="en-US" sz="1400" baseline="0" dirty="0" smtClean="0">
                          <a:solidFill>
                            <a:schemeClr val="tx1"/>
                          </a:solidFill>
                        </a:rPr>
                        <a:t> were basic and gave an overview of what the topic was about. The script was loosely followed.</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The images</a:t>
                      </a:r>
                      <a:r>
                        <a:rPr lang="en-US" sz="1400" baseline="0" dirty="0" smtClean="0">
                          <a:solidFill>
                            <a:schemeClr val="tx1"/>
                          </a:solidFill>
                        </a:rPr>
                        <a:t> did not give a clear understanding of the topic. They require some explanation to fully understand with the script.</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The images</a:t>
                      </a:r>
                      <a:r>
                        <a:rPr lang="en-US" sz="1400" baseline="0" dirty="0" smtClean="0">
                          <a:solidFill>
                            <a:schemeClr val="tx1"/>
                          </a:solidFill>
                        </a:rPr>
                        <a:t> didn’t appear to be tied to the topic. They did NOT match the script.</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47877">
                <a:tc>
                  <a:txBody>
                    <a:bodyPr/>
                    <a:lstStyle/>
                    <a:p>
                      <a:pPr algn="ctr"/>
                      <a:r>
                        <a:rPr lang="en-US" sz="2000" b="1" dirty="0" smtClean="0">
                          <a:solidFill>
                            <a:schemeClr val="tx1"/>
                          </a:solidFill>
                        </a:rPr>
                        <a:t>Script</a:t>
                      </a:r>
                      <a:r>
                        <a:rPr lang="en-US" sz="2000" b="1" baseline="0" dirty="0" smtClean="0">
                          <a:solidFill>
                            <a:schemeClr val="tx1"/>
                          </a:solidFill>
                        </a:rPr>
                        <a:t> &amp; Presentation</a:t>
                      </a:r>
                      <a:endParaRPr 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The topic was explained well. The presentation seemed rehearsed.</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The presentation left</a:t>
                      </a:r>
                      <a:r>
                        <a:rPr lang="en-US" sz="1400" baseline="0" dirty="0" smtClean="0">
                          <a:solidFill>
                            <a:schemeClr val="tx1"/>
                          </a:solidFill>
                        </a:rPr>
                        <a:t> some questions unanswered and could have used more rehearsal time.</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The presentation was weak</a:t>
                      </a:r>
                      <a:r>
                        <a:rPr lang="en-US" sz="1400" baseline="0" dirty="0" smtClean="0">
                          <a:solidFill>
                            <a:schemeClr val="tx1"/>
                          </a:solidFill>
                        </a:rPr>
                        <a:t> and obviously not rehearsed.</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The group did not record</a:t>
                      </a:r>
                      <a:r>
                        <a:rPr lang="en-US" sz="1400" baseline="0" dirty="0" smtClean="0">
                          <a:solidFill>
                            <a:schemeClr val="tx1"/>
                          </a:solidFill>
                        </a:rPr>
                        <a:t> a full video.</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06791">
                <a:tc>
                  <a:txBody>
                    <a:bodyPr/>
                    <a:lstStyle/>
                    <a:p>
                      <a:pPr algn="ctr"/>
                      <a:r>
                        <a:rPr lang="en-US" sz="2000" b="1" dirty="0" smtClean="0">
                          <a:solidFill>
                            <a:schemeClr val="tx1"/>
                          </a:solidFill>
                        </a:rPr>
                        <a:t>TOTAL</a:t>
                      </a:r>
                      <a:r>
                        <a:rPr lang="en-US" sz="2000" b="1" baseline="0" dirty="0" smtClean="0">
                          <a:solidFill>
                            <a:schemeClr val="tx1"/>
                          </a:solidFill>
                        </a:rPr>
                        <a:t> POINTS</a:t>
                      </a:r>
                      <a:endParaRPr 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3600" b="1" dirty="0" smtClean="0">
                          <a:solidFill>
                            <a:schemeClr val="tx1"/>
                          </a:solidFill>
                        </a:rPr>
                        <a:t>/ 12    </a:t>
                      </a:r>
                      <a:endParaRPr lang="en-US" sz="3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l"/>
                      <a:r>
                        <a:rPr lang="en-US" sz="1400" dirty="0" smtClean="0">
                          <a:solidFill>
                            <a:schemeClr val="tx1"/>
                          </a:solidFill>
                        </a:rPr>
                        <a:t>Comments: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027616368"/>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Basis">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docProps/app.xml><?xml version="1.0" encoding="utf-8"?>
<Properties xmlns="http://schemas.openxmlformats.org/officeDocument/2006/extended-properties" xmlns:vt="http://schemas.openxmlformats.org/officeDocument/2006/docPropsVTypes">
  <Template>Basis</Template>
  <TotalTime>1333</TotalTime>
  <Words>544</Words>
  <Application>Microsoft Office PowerPoint</Application>
  <PresentationFormat>Widescreen</PresentationFormat>
  <Paragraphs>49</Paragraphs>
  <Slides>8</Slides>
  <Notes>0</Notes>
  <HiddenSlides>0</HiddenSlides>
  <MMClips>3</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Corbel</vt:lpstr>
      <vt:lpstr>Freestyle Script</vt:lpstr>
      <vt:lpstr>Tempus Sans ITC</vt:lpstr>
      <vt:lpstr>Basis</vt:lpstr>
      <vt:lpstr>Major Events Leading to the Civil War</vt:lpstr>
      <vt:lpstr>Directions</vt:lpstr>
      <vt:lpstr>What is Common Craft?</vt:lpstr>
      <vt:lpstr>More Directions</vt:lpstr>
      <vt:lpstr>Let’s see an example…</vt:lpstr>
      <vt:lpstr>Let’s see an example…</vt:lpstr>
      <vt:lpstr>So how does it work behind the scenes…</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Trax</dc:creator>
  <cp:lastModifiedBy>Elizabeth Trax</cp:lastModifiedBy>
  <cp:revision>8</cp:revision>
  <cp:lastPrinted>2018-04-23T19:35:48Z</cp:lastPrinted>
  <dcterms:created xsi:type="dcterms:W3CDTF">2018-04-23T19:35:26Z</dcterms:created>
  <dcterms:modified xsi:type="dcterms:W3CDTF">2018-04-24T17:48:42Z</dcterms:modified>
</cp:coreProperties>
</file>